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pPr/>
              <a:t>08/03/55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899592" y="908720"/>
            <a:ext cx="7175351" cy="3600400"/>
          </a:xfrm>
        </p:spPr>
        <p:txBody>
          <a:bodyPr/>
          <a:lstStyle/>
          <a:p>
            <a:pPr algn="ctr"/>
            <a:r>
              <a:rPr lang="th-TH" sz="8000" dirty="0" smtClean="0">
                <a:effectLst/>
              </a:rPr>
              <a:t>หลักความปลอดภัย</a:t>
            </a:r>
            <a:endParaRPr lang="th-TH" sz="8000" dirty="0"/>
          </a:p>
        </p:txBody>
      </p:sp>
      <p:pic>
        <p:nvPicPr>
          <p:cNvPr id="4" name="รูปภาพ 3"/>
          <p:cNvPicPr/>
          <p:nvPr/>
        </p:nvPicPr>
        <p:blipFill>
          <a:blip r:embed="rId2"/>
          <a:stretch>
            <a:fillRect/>
          </a:stretch>
        </p:blipFill>
        <p:spPr>
          <a:xfrm>
            <a:off x="2987824" y="2060848"/>
            <a:ext cx="3850729" cy="410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99688" y="188640"/>
            <a:ext cx="6512511" cy="1143000"/>
          </a:xfrm>
        </p:spPr>
        <p:txBody>
          <a:bodyPr/>
          <a:lstStyle/>
          <a:p>
            <a:r>
              <a:rPr lang="th-TH" dirty="0">
                <a:solidFill>
                  <a:schemeClr val="tx1"/>
                </a:solidFill>
                <a:effectLst/>
              </a:rPr>
              <a:t>ความหมายของคำว่าอุบัติเหตุ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9552" y="1196752"/>
            <a:ext cx="7992888" cy="3474720"/>
          </a:xfrm>
        </p:spPr>
        <p:txBody>
          <a:bodyPr/>
          <a:lstStyle/>
          <a:p>
            <a:r>
              <a:rPr lang="th-TH" sz="3200" b="1" dirty="0" smtClean="0">
                <a:solidFill>
                  <a:schemeClr val="tx1"/>
                </a:solidFill>
              </a:rPr>
              <a:t>          อุบัติเหตุ </a:t>
            </a:r>
            <a:r>
              <a:rPr lang="th-TH" sz="3200" b="1" dirty="0">
                <a:solidFill>
                  <a:schemeClr val="tx1"/>
                </a:solidFill>
              </a:rPr>
              <a:t>หมายถึง เหตุการณ์ที่เกิดขึ้นโดยมิได้วางแผนไว้ล่วงหน้าและไม่พึงคาดหมายได้ว่าจะ</a:t>
            </a:r>
            <a:r>
              <a:rPr lang="th-TH" sz="3200" b="1" dirty="0" smtClean="0">
                <a:solidFill>
                  <a:schemeClr val="tx1"/>
                </a:solidFill>
              </a:rPr>
              <a:t>เกิดขึ้น </a:t>
            </a:r>
            <a:r>
              <a:rPr lang="th-TH" sz="3200" b="1" dirty="0">
                <a:solidFill>
                  <a:schemeClr val="tx1"/>
                </a:solidFill>
              </a:rPr>
              <a:t>ซึ่งก่อให้เกิดความเสียหายต่อร่างกาย ชีวิต และทรัพย์สิน</a:t>
            </a:r>
            <a:endParaRPr lang="en-US" sz="3200" b="1" dirty="0">
              <a:solidFill>
                <a:schemeClr val="tx1"/>
              </a:solidFill>
            </a:endParaRPr>
          </a:p>
          <a:p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24" y="2924943"/>
            <a:ext cx="5184640" cy="3670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9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ความหมายของอุบัติภัย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899592" y="1340768"/>
            <a:ext cx="7704856" cy="3474720"/>
          </a:xfrm>
        </p:spPr>
        <p:txBody>
          <a:bodyPr/>
          <a:lstStyle/>
          <a:p>
            <a:r>
              <a:rPr lang="th-TH" sz="3200" b="1" dirty="0" smtClean="0"/>
              <a:t>      อุบัติภัย </a:t>
            </a:r>
            <a:r>
              <a:rPr lang="th-TH" sz="3200" b="1" dirty="0"/>
              <a:t>หมายความว่า เหตุการณ์ทั่ว ๆไปที่เกิดขึ้นโดยไม่ได้คาดฝันหรือคาดคิดมาก่อน โดย</a:t>
            </a:r>
            <a:r>
              <a:rPr lang="th-TH" sz="3200" b="1" dirty="0" smtClean="0"/>
              <a:t>ไม่ได้เจตนา</a:t>
            </a:r>
            <a:r>
              <a:rPr lang="th-TH" sz="3200" b="1" dirty="0"/>
              <a:t>ให้เกิดขึ้น จนทำให้เกิดความเสียหายต่อทรัพย์สินและเป็น</a:t>
            </a:r>
            <a:r>
              <a:rPr lang="th-TH" sz="3200" b="1" dirty="0" smtClean="0"/>
              <a:t>อันตรายต่อร่างกาย</a:t>
            </a:r>
            <a:r>
              <a:rPr lang="th-TH" sz="3200" b="1" dirty="0"/>
              <a:t>สภาพจิตใจ</a:t>
            </a:r>
            <a:endParaRPr lang="en-US" sz="3200" b="1" dirty="0"/>
          </a:p>
          <a:p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429000"/>
            <a:ext cx="3907135" cy="2926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470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99592" y="13823"/>
            <a:ext cx="7560840" cy="1143000"/>
          </a:xfrm>
        </p:spPr>
        <p:txBody>
          <a:bodyPr/>
          <a:lstStyle/>
          <a:p>
            <a:r>
              <a:rPr lang="th-TH" dirty="0">
                <a:effectLst/>
              </a:rPr>
              <a:t>หลักความปลอดภัยในการปฏิบัติงาน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980728"/>
            <a:ext cx="8496944" cy="5760640"/>
          </a:xfrm>
        </p:spPr>
        <p:txBody>
          <a:bodyPr>
            <a:normAutofit fontScale="92500" lnSpcReduction="20000"/>
          </a:bodyPr>
          <a:lstStyle/>
          <a:p>
            <a:r>
              <a:rPr lang="en-US" sz="3500" b="1" dirty="0" smtClean="0"/>
              <a:t>  </a:t>
            </a:r>
            <a:r>
              <a:rPr lang="en-US" sz="3500" b="1" dirty="0" smtClean="0">
                <a:latin typeface="Angsana New" pitchFamily="18" charset="-34"/>
                <a:cs typeface="Angsana New" pitchFamily="18" charset="-34"/>
              </a:rPr>
              <a:t>1</a:t>
            </a:r>
            <a:r>
              <a:rPr lang="en-US" sz="3500" b="1" dirty="0"/>
              <a:t>. </a:t>
            </a:r>
            <a:r>
              <a:rPr lang="th-TH" sz="3500" b="1" dirty="0"/>
              <a:t>ปฏิบัติงานผู้จะต้องให้การยอมรับ และปฏิบัติตามกฎความปลอดภัยที่ โรงงานกำหนดไว้</a:t>
            </a:r>
            <a:r>
              <a:rPr lang="th-TH" sz="3500" b="1" dirty="0" smtClean="0"/>
              <a:t>อย่างเคร่งครัด</a:t>
            </a:r>
            <a:endParaRPr lang="en-US" sz="3500" b="1" dirty="0"/>
          </a:p>
          <a:p>
            <a:r>
              <a:rPr lang="en-US" sz="3500" b="1" dirty="0"/>
              <a:t>  </a:t>
            </a:r>
            <a:r>
              <a:rPr lang="en-US" sz="3500" b="1" dirty="0"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sz="3500" b="1" dirty="0"/>
              <a:t>.</a:t>
            </a:r>
            <a:r>
              <a:rPr lang="th-TH" sz="3500" b="1" dirty="0"/>
              <a:t> ผู้ปฏิบัติงานจะต้องปฏิบัติงานอย่างถูกต้องตามขั้นตอน หากไม่รู้หรือยังไม่เข้าใจใน เรื่องเหล่านั้น</a:t>
            </a:r>
            <a:r>
              <a:rPr lang="th-TH" sz="3500" b="1" dirty="0" smtClean="0"/>
              <a:t>ควรสอบถาม</a:t>
            </a:r>
            <a:r>
              <a:rPr lang="th-TH" sz="3500" b="1" dirty="0"/>
              <a:t>ผู้ควบคุมงาน หรือสอบถามครูฝึกทันที</a:t>
            </a:r>
            <a:endParaRPr lang="en-US" sz="3500" b="1" dirty="0"/>
          </a:p>
          <a:p>
            <a:r>
              <a:rPr lang="en-US" sz="3500" b="1" dirty="0"/>
              <a:t>  </a:t>
            </a:r>
            <a:r>
              <a:rPr lang="en-US" sz="3500" b="1" dirty="0">
                <a:latin typeface="Angsana New" pitchFamily="18" charset="-34"/>
                <a:cs typeface="Angsana New" pitchFamily="18" charset="-34"/>
              </a:rPr>
              <a:t>3</a:t>
            </a:r>
            <a:r>
              <a:rPr lang="en-US" sz="3500" b="1" dirty="0"/>
              <a:t>.</a:t>
            </a:r>
            <a:r>
              <a:rPr lang="th-TH" sz="3500" b="1" dirty="0"/>
              <a:t> ผู้ปฏิบัติงานจะต้องมีการใช้เครื่องมือให้ถูกวิธี ถูกขนาดกับงาน </a:t>
            </a:r>
            <a:r>
              <a:rPr lang="th-TH" sz="3500" b="1" dirty="0" smtClean="0"/>
              <a:t>และเหมาะสม</a:t>
            </a:r>
            <a:r>
              <a:rPr lang="th-TH" sz="3500" b="1" dirty="0"/>
              <a:t>กับงานที่ปฏิบัติด้วย</a:t>
            </a:r>
            <a:endParaRPr lang="en-US" sz="3500" b="1" dirty="0"/>
          </a:p>
          <a:p>
            <a:r>
              <a:rPr lang="en-US" sz="3500" b="1" dirty="0"/>
              <a:t>  </a:t>
            </a:r>
            <a:r>
              <a:rPr lang="en-US" sz="3500" b="1" dirty="0">
                <a:latin typeface="Angsana New" pitchFamily="18" charset="-34"/>
                <a:cs typeface="Angsana New" pitchFamily="18" charset="-34"/>
              </a:rPr>
              <a:t>4</a:t>
            </a:r>
            <a:r>
              <a:rPr lang="en-US" sz="3500" b="1" dirty="0"/>
              <a:t>.</a:t>
            </a:r>
            <a:r>
              <a:rPr lang="th-TH" sz="3500" b="1" dirty="0"/>
              <a:t> ผู้ปฏิบัติงาน ควรแต่งกายให้ถูกต้องตามกฎระเบียบของโรงงาน</a:t>
            </a:r>
            <a:r>
              <a:rPr lang="th-TH" sz="3500" b="1" dirty="0" smtClean="0"/>
              <a:t>หรือสถานศึกษา</a:t>
            </a:r>
            <a:r>
              <a:rPr lang="th-TH" sz="3500" b="1" dirty="0"/>
              <a:t>กำหนดไว้</a:t>
            </a:r>
            <a:endParaRPr lang="en-US" sz="3500" b="1" dirty="0"/>
          </a:p>
          <a:p>
            <a:r>
              <a:rPr lang="en-US" sz="3500" b="1" dirty="0"/>
              <a:t>  </a:t>
            </a:r>
            <a:r>
              <a:rPr lang="en-US" sz="3500" b="1" dirty="0">
                <a:latin typeface="Angsana New" pitchFamily="18" charset="-34"/>
                <a:cs typeface="Angsana New" pitchFamily="18" charset="-34"/>
              </a:rPr>
              <a:t>5</a:t>
            </a:r>
            <a:r>
              <a:rPr lang="en-US" sz="3500" b="1" dirty="0"/>
              <a:t>.</a:t>
            </a:r>
            <a:r>
              <a:rPr lang="th-TH" sz="3500" b="1" dirty="0"/>
              <a:t> ผู้ปฏิบัติงานควรหลีกเลี่ยงการใช้อุปกรณ์เครื่องมือ หรือเครื่องจักรที่มีการชำรุดสึกหรอมาก หรืออยู่</a:t>
            </a:r>
            <a:r>
              <a:rPr lang="th-TH" sz="3500" b="1" dirty="0" smtClean="0"/>
              <a:t>ในสภาพ</a:t>
            </a:r>
            <a:r>
              <a:rPr lang="th-TH" sz="3500" b="1" dirty="0"/>
              <a:t>ไม่เหมาะสมที่จะใช้งาน</a:t>
            </a:r>
            <a:endParaRPr lang="en-US" sz="3500" b="1" dirty="0"/>
          </a:p>
          <a:p>
            <a:r>
              <a:rPr lang="en-US" dirty="0"/>
              <a:t> 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0345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สาเหตุของอุบัติเหตุและอุบัติภัย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496944" cy="5040560"/>
          </a:xfrm>
        </p:spPr>
        <p:txBody>
          <a:bodyPr>
            <a:noAutofit/>
          </a:bodyPr>
          <a:lstStyle/>
          <a:p>
            <a:r>
              <a:rPr lang="th-TH" sz="3200" b="1" dirty="0"/>
              <a:t>การเกิดอุบัติเหตุและอุบัติภัยจากการทำงานในโรงงาน จะทำให้เกิดความเสียหายได้ สาเหตุที่ทำให้</a:t>
            </a:r>
            <a:r>
              <a:rPr lang="th-TH" sz="3200" b="1" dirty="0" smtClean="0"/>
              <a:t>เกิดอุบัติเหตุ</a:t>
            </a:r>
            <a:r>
              <a:rPr lang="th-TH" sz="3200" b="1" dirty="0"/>
              <a:t>และอุบัติภัยด้วยกัน</a:t>
            </a:r>
            <a:r>
              <a:rPr lang="en-US" sz="3200" b="1" dirty="0"/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sz="3200" b="1" dirty="0"/>
              <a:t> </a:t>
            </a:r>
            <a:r>
              <a:rPr lang="th-TH" sz="3200" b="1" dirty="0"/>
              <a:t>สาเหตุ คือ</a:t>
            </a:r>
            <a:endParaRPr lang="en-US" sz="3200" b="1" dirty="0"/>
          </a:p>
          <a:p>
            <a:r>
              <a:rPr lang="en-US" sz="3200" b="1" dirty="0"/>
              <a:t>          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1</a:t>
            </a:r>
            <a:r>
              <a:rPr lang="en-US" sz="3200" b="1" dirty="0"/>
              <a:t>.</a:t>
            </a:r>
            <a:r>
              <a:rPr lang="th-TH" sz="3200" b="1" dirty="0"/>
              <a:t>สาเหตุที่เกิดจากพฤติกรรมของผู้ปฏิบัติงาน โดยส่วนมากจะเกิดจากความประมาท</a:t>
            </a:r>
            <a:r>
              <a:rPr lang="th-TH" sz="3200" b="1" dirty="0" smtClean="0"/>
              <a:t>ของผู้ปฏิบัติงาน</a:t>
            </a:r>
            <a:r>
              <a:rPr lang="th-TH" sz="3200" b="1" dirty="0"/>
              <a:t>เอง และไม่จัดระเบียบของโรงงาน เป็นต้น</a:t>
            </a:r>
            <a:endParaRPr lang="en-US" sz="3200" b="1" dirty="0"/>
          </a:p>
          <a:p>
            <a:r>
              <a:rPr lang="en-US" sz="3200" b="1" dirty="0"/>
              <a:t>     </a:t>
            </a:r>
            <a:endParaRPr lang="th-TH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2288" y="4005064"/>
            <a:ext cx="3838104" cy="271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723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340768"/>
            <a:ext cx="8064896" cy="3474720"/>
          </a:xfrm>
        </p:spPr>
        <p:txBody>
          <a:bodyPr/>
          <a:lstStyle/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sz="3200" b="1" dirty="0"/>
              <a:t>.</a:t>
            </a:r>
            <a:r>
              <a:rPr lang="th-TH" sz="3200" b="1" dirty="0"/>
              <a:t>สาเหตุที่เกิดจากสภาพแวดล้อมภายในโรงงาน โดยที่โรงงานไม่มีความพร้อมในการปฏิบัติงานที่ก่อให้เกิดความปลอดภัยต่อผู้ปฏิบัติงาน ตัวอย่าง เช่น แสงสว่างไม่เพียงพอ โรงงานมีความคับแคบ มีเสียงดัง มีฝุ่นละออง</a:t>
            </a:r>
          </a:p>
          <a:p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4895" y="3068959"/>
            <a:ext cx="3970362" cy="3368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8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การป้องกันอุบัติเหตุ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8856984" cy="5040560"/>
          </a:xfrm>
        </p:spPr>
        <p:txBody>
          <a:bodyPr>
            <a:normAutofit lnSpcReduction="10000"/>
          </a:bodyPr>
          <a:lstStyle/>
          <a:p>
            <a:r>
              <a:rPr lang="en-US" sz="3500" b="1" dirty="0" smtClean="0"/>
              <a:t>     </a:t>
            </a:r>
            <a:r>
              <a:rPr lang="en-US" sz="3500" b="1" dirty="0" smtClean="0">
                <a:latin typeface="Angsana New" pitchFamily="18" charset="-34"/>
                <a:cs typeface="Angsana New" pitchFamily="18" charset="-34"/>
              </a:rPr>
              <a:t>1</a:t>
            </a:r>
            <a:r>
              <a:rPr lang="en-US" sz="3500" b="1" dirty="0" smtClean="0"/>
              <a:t>.</a:t>
            </a:r>
            <a:r>
              <a:rPr lang="th-TH" sz="3500" b="1" dirty="0"/>
              <a:t>ออกกฎโรงงานให้มีมาตรฐานการทำงาน กำหนดแนวทางการปฏิบัติมรการทดสอบขั้นตอนการดำเนินงานและมีหน้าที่ปฏิบัติที่ชัดเจนถูกต้อง</a:t>
            </a:r>
            <a:endParaRPr lang="en-US" sz="3500" b="1" dirty="0"/>
          </a:p>
          <a:p>
            <a:r>
              <a:rPr lang="en-US" sz="3500" b="1" dirty="0"/>
              <a:t> 	</a:t>
            </a:r>
            <a:r>
              <a:rPr lang="en-US" sz="3500" b="1" dirty="0"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sz="3500" b="1" dirty="0"/>
              <a:t>.</a:t>
            </a:r>
            <a:r>
              <a:rPr lang="th-TH" sz="3500" b="1" dirty="0"/>
              <a:t>การจัดทำมาตรฐาน โดยมีการกำหนดมาตรฐาน</a:t>
            </a:r>
            <a:r>
              <a:rPr lang="th-TH" sz="3500" b="1" dirty="0" smtClean="0"/>
              <a:t>ของโครงสร้าง</a:t>
            </a:r>
            <a:r>
              <a:rPr lang="th-TH" sz="3500" b="1" dirty="0"/>
              <a:t>เครื่องกล และขั้นตอน</a:t>
            </a:r>
            <a:r>
              <a:rPr lang="th-TH" sz="3500" b="1" dirty="0" smtClean="0"/>
              <a:t>การปฏิบัติงาน</a:t>
            </a:r>
            <a:endParaRPr lang="en-US" sz="3500" b="1" dirty="0"/>
          </a:p>
          <a:p>
            <a:r>
              <a:rPr lang="en-US" sz="3500" b="1" dirty="0"/>
              <a:t>  	</a:t>
            </a:r>
            <a:r>
              <a:rPr lang="en-US" sz="3500" b="1" dirty="0">
                <a:latin typeface="Angsana New" pitchFamily="18" charset="-34"/>
                <a:cs typeface="Angsana New" pitchFamily="18" charset="-34"/>
              </a:rPr>
              <a:t>3</a:t>
            </a:r>
            <a:r>
              <a:rPr lang="en-US" sz="3500" b="1" dirty="0"/>
              <a:t>.</a:t>
            </a:r>
            <a:r>
              <a:rPr lang="th-TH" sz="3500" b="1" dirty="0"/>
              <a:t>การตรวจสอบ เพื่อติดตามผลการปฏิบัติงานของคนงานเพื่อให้สอดคล้องกับกฎและ</a:t>
            </a:r>
            <a:r>
              <a:rPr lang="th-TH" sz="3500" b="1" dirty="0" smtClean="0"/>
              <a:t>มาตรฐานที่ตั้ง</a:t>
            </a:r>
            <a:r>
              <a:rPr lang="th-TH" sz="3500" b="1" dirty="0"/>
              <a:t>ไว้</a:t>
            </a:r>
            <a:endParaRPr lang="en-US" sz="3500" b="1" dirty="0"/>
          </a:p>
          <a:p>
            <a:r>
              <a:rPr lang="en-US" sz="3500" b="1" dirty="0"/>
              <a:t> </a:t>
            </a:r>
            <a:r>
              <a:rPr lang="en-US" sz="3500" b="1" dirty="0" smtClean="0"/>
              <a:t>    </a:t>
            </a:r>
            <a:r>
              <a:rPr lang="en-US" sz="3500" b="1" dirty="0">
                <a:latin typeface="Angsana New" pitchFamily="18" charset="-34"/>
                <a:cs typeface="Angsana New" pitchFamily="18" charset="-34"/>
              </a:rPr>
              <a:t>4</a:t>
            </a:r>
            <a:r>
              <a:rPr lang="en-US" sz="3500" b="1" dirty="0"/>
              <a:t>.</a:t>
            </a:r>
            <a:r>
              <a:rPr lang="th-TH" sz="3500" b="1" dirty="0"/>
              <a:t>การวิจัยทางเทคนิค เป็นการศึกษาวิจัยคุณสมบัติของวัสดุต่าง ๆ โครงสร้างการใช้งานเครื่องมือ</a:t>
            </a:r>
            <a:endParaRPr lang="en-US" sz="3500" b="1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7162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512511" cy="1143000"/>
          </a:xfrm>
        </p:spPr>
        <p:txBody>
          <a:bodyPr/>
          <a:lstStyle/>
          <a:p>
            <a:pPr algn="ctr"/>
            <a:r>
              <a:rPr lang="th-TH" dirty="0" smtClean="0"/>
              <a:t>ป้ายห้ามในโรงงาน</a:t>
            </a:r>
            <a:endParaRPr lang="th-TH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56792"/>
            <a:ext cx="6048672" cy="4212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867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92739" cy="1143000"/>
          </a:xfrm>
        </p:spPr>
        <p:txBody>
          <a:bodyPr/>
          <a:lstStyle/>
          <a:p>
            <a:pPr algn="ctr"/>
            <a:r>
              <a:rPr lang="th-TH" dirty="0" smtClean="0">
                <a:effectLst/>
              </a:rPr>
              <a:t>สรุปความ</a:t>
            </a:r>
            <a:r>
              <a:rPr lang="th-TH" dirty="0">
                <a:effectLst/>
              </a:rPr>
              <a:t>ปลอดภัยในการปฏิบัติงาน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1196752"/>
            <a:ext cx="8820472" cy="3474720"/>
          </a:xfrm>
        </p:spPr>
        <p:txBody>
          <a:bodyPr>
            <a:normAutofit lnSpcReduction="10000"/>
          </a:bodyPr>
          <a:lstStyle/>
          <a:p>
            <a:r>
              <a:rPr lang="en-US" sz="3500" b="1" dirty="0" smtClean="0"/>
              <a:t> 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1</a:t>
            </a:r>
            <a:r>
              <a:rPr lang="en-US" sz="3200" b="1" dirty="0" smtClean="0"/>
              <a:t>.</a:t>
            </a:r>
            <a:r>
              <a:rPr lang="th-TH" sz="3200" b="1" dirty="0"/>
              <a:t>ผู้ปฏิบัติงานควรแต่งกายให้รัดกุม</a:t>
            </a:r>
            <a:endParaRPr lang="en-US" sz="3200" b="1" dirty="0"/>
          </a:p>
          <a:p>
            <a:r>
              <a:rPr lang="en-US" sz="3200" b="1" dirty="0"/>
              <a:t>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sz="3200" b="1" dirty="0"/>
              <a:t>.</a:t>
            </a:r>
            <a:r>
              <a:rPr lang="th-TH" sz="3200" b="1" dirty="0"/>
              <a:t>ไม่ยกสิ่งของที่มีน้ำหนักมาก ๆ คนเดียว</a:t>
            </a:r>
            <a:endParaRPr lang="en-US" sz="3200" b="1" dirty="0"/>
          </a:p>
          <a:p>
            <a:r>
              <a:rPr lang="en-US" sz="3200" b="1" dirty="0"/>
              <a:t>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3</a:t>
            </a:r>
            <a:r>
              <a:rPr lang="en-US" sz="3200" b="1" dirty="0"/>
              <a:t>.</a:t>
            </a:r>
            <a:r>
              <a:rPr lang="th-TH" sz="3200" b="1" dirty="0"/>
              <a:t>ผู้ปฏิบัติงานควรล้างและเช็ดมือให้สะอาดก่อนที่จะหยิบ</a:t>
            </a:r>
            <a:r>
              <a:rPr lang="th-TH" sz="3200" b="1" dirty="0" smtClean="0"/>
              <a:t>เครื่องมือ</a:t>
            </a:r>
            <a:r>
              <a:rPr lang="th-TH" sz="3200" b="1" dirty="0"/>
              <a:t>ไปใช้ในการปฏิบัติงาน</a:t>
            </a:r>
            <a:endParaRPr lang="en-US" sz="3200" b="1" dirty="0"/>
          </a:p>
          <a:p>
            <a:r>
              <a:rPr lang="en-US" sz="3200" b="1" dirty="0"/>
              <a:t>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4</a:t>
            </a:r>
            <a:r>
              <a:rPr lang="en-US" sz="3200" b="1" dirty="0"/>
              <a:t>. </a:t>
            </a:r>
            <a:r>
              <a:rPr lang="th-TH" sz="3200" b="1" dirty="0"/>
              <a:t>ผู้ปฏิบัติงานไม่ควรนำเครื่องมือที่มีปลายแหลมคมมาใส่ในกระเป่าเสื้อผ้าหรือกระเป๋ากางเกงใน</a:t>
            </a:r>
            <a:r>
              <a:rPr lang="th-TH" sz="3200" b="1" dirty="0" smtClean="0"/>
              <a:t>ขณะปฏิบัติงาน</a:t>
            </a:r>
            <a:endParaRPr lang="en-US" sz="3200" b="1" dirty="0"/>
          </a:p>
          <a:p>
            <a:endParaRPr lang="th-T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350366"/>
            <a:ext cx="4248472" cy="243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476672"/>
            <a:ext cx="9144000" cy="593784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5.</a:t>
            </a:r>
            <a:r>
              <a:rPr lang="th-TH" sz="3200" b="1" dirty="0"/>
              <a:t>ในขณะที่เครื่องยนต์กำลังเดินเครื่องอยู่ ผู้ปฏิบัติงานไม่ควรนำเครื่องมือ หรือส่วนหนึ่งส่วนใด</a:t>
            </a:r>
            <a:r>
              <a:rPr lang="th-TH" sz="3200" b="1" dirty="0" smtClean="0"/>
              <a:t>ของร่างกาย</a:t>
            </a:r>
            <a:r>
              <a:rPr lang="th-TH" sz="3200" b="1" dirty="0"/>
              <a:t>เข้าไปใกล้กับสายพานเครื่องยนต์ พัดลมเครื่องยนต์ และ</a:t>
            </a:r>
            <a:r>
              <a:rPr lang="th-TH" sz="3200" b="1" dirty="0" err="1"/>
              <a:t>พูลเล่ย์</a:t>
            </a:r>
            <a:r>
              <a:rPr lang="th-TH" sz="3200" b="1" dirty="0"/>
              <a:t>เครื่องยนต์</a:t>
            </a:r>
            <a:endParaRPr lang="en-US" sz="3200" b="1" dirty="0"/>
          </a:p>
          <a:p>
            <a:r>
              <a:rPr lang="en-US" sz="3200" b="1" dirty="0"/>
              <a:t>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6</a:t>
            </a:r>
            <a:r>
              <a:rPr lang="en-US" sz="3200" b="1" dirty="0"/>
              <a:t>. </a:t>
            </a:r>
            <a:r>
              <a:rPr lang="th-TH" sz="3200" b="1" dirty="0"/>
              <a:t>ผู้ปฏิบัติงานไม่ควรเปิดฝาหม้อน้ำในขณะที่เครื่องยนต์กำลังร้อนจัด</a:t>
            </a:r>
            <a:endParaRPr lang="en-US" sz="3200" b="1" dirty="0"/>
          </a:p>
          <a:p>
            <a:r>
              <a:rPr lang="en-US" sz="3200" b="1" dirty="0"/>
              <a:t>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7</a:t>
            </a:r>
            <a:r>
              <a:rPr lang="en-US" sz="3200" b="1" dirty="0"/>
              <a:t>.</a:t>
            </a:r>
            <a:r>
              <a:rPr lang="th-TH" sz="3200" b="1" dirty="0"/>
              <a:t>ทุกครั้งก่อนที่จะสตาร์ทเครื่องยนต์ ควรตรวจสอบดูว่าชิ้นส่วนต่าง ๆ ของเครื่องยนต์อยู่ในสภาพ</a:t>
            </a:r>
            <a:r>
              <a:rPr lang="th-TH" sz="3200" b="1" dirty="0" smtClean="0"/>
              <a:t>ที่แข็งแรง</a:t>
            </a:r>
            <a:r>
              <a:rPr lang="th-TH" sz="3200" b="1" dirty="0"/>
              <a:t>และพร้อมที่จะใช้งานหรือไม่</a:t>
            </a:r>
            <a:endParaRPr lang="en-US" sz="3200" b="1" dirty="0"/>
          </a:p>
          <a:p>
            <a:r>
              <a:rPr lang="en-US" sz="3200" b="1" dirty="0"/>
              <a:t>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8</a:t>
            </a:r>
            <a:r>
              <a:rPr lang="en-US" sz="3200" b="1" dirty="0"/>
              <a:t>.</a:t>
            </a:r>
            <a:r>
              <a:rPr lang="th-TH" sz="3200" b="1" dirty="0"/>
              <a:t>ผู้ปฏิบัติงานไม่ควรนำเครื่องมือที่ชำรุดมาใช้งาน</a:t>
            </a:r>
            <a:endParaRPr lang="en-US" sz="3200" b="1" dirty="0"/>
          </a:p>
          <a:p>
            <a:r>
              <a:rPr lang="en-US" sz="3200" b="1" dirty="0"/>
              <a:t>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9</a:t>
            </a:r>
            <a:r>
              <a:rPr lang="en-US" sz="3200" b="1" dirty="0"/>
              <a:t>.</a:t>
            </a:r>
            <a:r>
              <a:rPr lang="th-TH" sz="3200" b="1" dirty="0"/>
              <a:t>ในขณะที่กำลังปฏิบัติงาน ไม่ควรสูบบุหรี่หรือนำไฟเข้ามาใกล้กับน้ำมันเชื้อเพลิง</a:t>
            </a:r>
            <a:endParaRPr lang="en-US" sz="3200" b="1" dirty="0"/>
          </a:p>
          <a:p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10</a:t>
            </a:r>
            <a:r>
              <a:rPr lang="en-US" sz="3200" b="1" dirty="0"/>
              <a:t>.</a:t>
            </a:r>
            <a:r>
              <a:rPr lang="th-TH" sz="3200" b="1" dirty="0"/>
              <a:t> ผู้ปฏิบัติงานไม่ควรหยอกล้อกันหรือเล่นกันในขณะที่กำลังปฏิบัติงาน ผู้ปฏิบัติงานควรใช้เครื่องมือ</a:t>
            </a:r>
            <a:r>
              <a:rPr lang="th-TH" sz="3200" b="1" dirty="0" smtClean="0"/>
              <a:t>ให้เหมาะสม</a:t>
            </a:r>
            <a:r>
              <a:rPr lang="th-TH" sz="3200" b="1" dirty="0"/>
              <a:t>กับงาน</a:t>
            </a:r>
          </a:p>
        </p:txBody>
      </p:sp>
    </p:spTree>
    <p:extLst>
      <p:ext uri="{BB962C8B-B14F-4D97-AF65-F5344CB8AC3E}">
        <p14:creationId xmlns:p14="http://schemas.microsoft.com/office/powerpoint/2010/main" xmlns="" val="143015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404664"/>
            <a:ext cx="8280920" cy="347472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8</a:t>
            </a:r>
            <a:r>
              <a:rPr lang="en-US" sz="3200" b="1" dirty="0"/>
              <a:t>.</a:t>
            </a:r>
            <a:r>
              <a:rPr lang="th-TH" sz="3200" b="1" dirty="0"/>
              <a:t>ผู้ปฏิบัติงานไม่ควรนำเครื่องมือที่ชำรุดมาใช้งาน</a:t>
            </a:r>
            <a:endParaRPr lang="en-US" sz="3200" b="1" dirty="0"/>
          </a:p>
          <a:p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9</a:t>
            </a:r>
            <a:r>
              <a:rPr lang="en-US" sz="3200" b="1" dirty="0" smtClean="0"/>
              <a:t>.</a:t>
            </a:r>
            <a:r>
              <a:rPr lang="th-TH" sz="3200" b="1" dirty="0"/>
              <a:t>ในขณะที่กำลังปฏิบัติงาน ไม่ควรสูบบุหรี่หรือนำไฟเข้ามาใกล้กับน้ำมันเชื้อเพลิง</a:t>
            </a:r>
            <a:endParaRPr lang="en-US" sz="3200" b="1" dirty="0"/>
          </a:p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10</a:t>
            </a:r>
            <a:r>
              <a:rPr lang="en-US" sz="3200" b="1" dirty="0"/>
              <a:t>.</a:t>
            </a:r>
            <a:r>
              <a:rPr lang="th-TH" sz="3200" b="1" dirty="0"/>
              <a:t> ผู้ปฏิบัติงานไม่ควรหยอกล้อกันหรือเล่นกันในขณะที่กำลังปฏิบัติงาน ผู้ปฏิบัติงานควรใช้เครื่องมือให้เหมาะสมกับงาน</a:t>
            </a:r>
          </a:p>
          <a:p>
            <a:endParaRPr lang="th-TH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266580"/>
            <a:ext cx="5525314" cy="3042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8941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286</TotalTime>
  <Words>593</Words>
  <Application>Microsoft Office PowerPoint</Application>
  <PresentationFormat>นำเสนอทางหน้าจอ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11</vt:i4>
      </vt:variant>
    </vt:vector>
  </HeadingPairs>
  <TitlesOfParts>
    <vt:vector size="12" baseType="lpstr">
      <vt:lpstr>สลิปสตรีม</vt:lpstr>
      <vt:lpstr>หลักความปลอดภัย</vt:lpstr>
      <vt:lpstr>ความหมายของคำว่าอุบัติเหตุ </vt:lpstr>
      <vt:lpstr>ความหมายของอุบัติภัย </vt:lpstr>
      <vt:lpstr>หลักความปลอดภัยในการปฏิบัติงาน </vt:lpstr>
      <vt:lpstr>สาเหตุของอุบัติเหตุและอุบัติภัย </vt:lpstr>
      <vt:lpstr>ภาพนิ่ง 6</vt:lpstr>
      <vt:lpstr>การป้องกันอุบัติเหตุ </vt:lpstr>
      <vt:lpstr>ป้ายห้ามในโรงงาน</vt:lpstr>
      <vt:lpstr>สรุปความปลอดภัยในการปฏิบัติงาน</vt:lpstr>
      <vt:lpstr>ภาพนิ่ง 10</vt:lpstr>
      <vt:lpstr>ภาพนิ่ง 11</vt:lpstr>
    </vt:vector>
  </TitlesOfParts>
  <Company>KKD 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ASUS</cp:lastModifiedBy>
  <cp:revision>31</cp:revision>
  <dcterms:created xsi:type="dcterms:W3CDTF">2012-02-14T17:25:14Z</dcterms:created>
  <dcterms:modified xsi:type="dcterms:W3CDTF">2012-03-08T02:45:44Z</dcterms:modified>
</cp:coreProperties>
</file>