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nectec.or.th/courseware/electrical/clip/plier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nectec.or.th/courseware/electrical/clip/plier3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 smtClean="0">
                <a:effectLst/>
              </a:rPr>
              <a:t>  เครื่องมือ</a:t>
            </a:r>
            <a:r>
              <a:rPr lang="th-TH" sz="8000" dirty="0">
                <a:effectLst/>
              </a:rPr>
              <a:t>ช่างยนต์ (</a:t>
            </a:r>
            <a:r>
              <a:rPr lang="en-US" sz="8000" dirty="0">
                <a:effectLst/>
              </a:rPr>
              <a:t>Auto Mechanic hand tools</a:t>
            </a:r>
            <a:r>
              <a:rPr lang="th-TH" sz="8000" dirty="0">
                <a:effectLst/>
              </a:rPr>
              <a:t>)</a:t>
            </a:r>
            <a:endParaRPr lang="en-US" sz="8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ความหมายของเครื่องมือ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3474720"/>
          </a:xfrm>
        </p:spPr>
        <p:txBody>
          <a:bodyPr/>
          <a:lstStyle/>
          <a:p>
            <a:r>
              <a:rPr lang="en-US" sz="3200" b="1" dirty="0"/>
              <a:t> </a:t>
            </a:r>
            <a:r>
              <a:rPr lang="th-TH" sz="3200" b="1" dirty="0" smtClean="0"/>
              <a:t>              เครื่องมือ</a:t>
            </a:r>
            <a:r>
              <a:rPr lang="th-TH" sz="3200" b="1" dirty="0"/>
              <a:t>เรียกว่า </a:t>
            </a:r>
            <a:r>
              <a:rPr lang="th-TH" sz="3200" b="1" dirty="0" err="1"/>
              <a:t>แฮนด์</a:t>
            </a:r>
            <a:r>
              <a:rPr lang="th-TH" sz="3200" b="1" dirty="0"/>
              <a:t> ทูล </a:t>
            </a:r>
            <a:r>
              <a:rPr lang="en-US" sz="3200" b="1" dirty="0"/>
              <a:t>(Hand tools) </a:t>
            </a:r>
            <a:r>
              <a:rPr lang="th-TH" sz="3200" b="1" dirty="0"/>
              <a:t>คืออุปกรณ์ที่ช่วยอำนวยความสะดวกในการปฏิบัติงานให้ได้อย่างรวดเร็วประหยัดเวลาในการทำงาน เครื่องมือเป็นพื้นฐานที่สำคัญมาก สำหรับงานซ่อมรถยนต์ ไม่ว่าจะเป็นการถอดแยกชิ้นส่วนสำหรับการปรับแต่งเครื่องยนต์   ซึ่งเป็นงานหลักของงานซ่อมประกอบรถยนต์</a:t>
            </a:r>
            <a:endParaRPr lang="th-TH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45024"/>
            <a:ext cx="4089251" cy="298530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เครื่องมือมือทั่วไป </a:t>
            </a:r>
            <a:r>
              <a:rPr lang="en-US" dirty="0" smtClean="0">
                <a:effectLst/>
              </a:rPr>
              <a:t>(Hand </a:t>
            </a:r>
            <a:r>
              <a:rPr lang="en-US" dirty="0">
                <a:effectLst/>
              </a:rPr>
              <a:t>tools)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/>
          <a:lstStyle/>
          <a:p>
            <a:r>
              <a:rPr lang="th-TH" sz="3200" b="1" dirty="0" smtClean="0"/>
              <a:t>         </a:t>
            </a:r>
            <a:r>
              <a:rPr lang="th-TH" sz="3200" b="1" dirty="0"/>
              <a:t>เครื่องมือประเภทนี้เป็นเครื่องมือพื้นฐานที่มีความจำเป็นอย่างยิ่งสำหรับการใช้งาน ช่างโดยทั่วๆ ไปซึ่งจะมีทั้งขนาดเล็ก ขนาดกลางและขนาดใหญ่ถ้าผู้ปฏิบัติงานไม่มีเครื่องมือประเภทนี้ ก็ไม่สามารถที่จะทำงานได้สำเร็จ เช่น ไขควง คีม ค้อน สกัด เหล็กส่ง เป็นต้น</a:t>
            </a:r>
            <a:endParaRPr lang="en-US" sz="3200" b="1" dirty="0"/>
          </a:p>
          <a:p>
            <a:r>
              <a:rPr lang="en-US" sz="3200" dirty="0"/>
              <a:t>     </a:t>
            </a:r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3355821" cy="310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60840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ไขควง </a:t>
            </a:r>
            <a:r>
              <a:rPr lang="en-US" dirty="0" smtClean="0">
                <a:effectLst/>
              </a:rPr>
              <a:t>(Screw </a:t>
            </a:r>
            <a:r>
              <a:rPr lang="en-US" dirty="0">
                <a:effectLst/>
              </a:rPr>
              <a:t>driver)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496944" cy="5760640"/>
          </a:xfrm>
        </p:spPr>
        <p:txBody>
          <a:bodyPr>
            <a:normAutofit/>
          </a:bodyPr>
          <a:lstStyle/>
          <a:p>
            <a:r>
              <a:rPr lang="en-US" sz="3200" b="1" dirty="0"/>
              <a:t> </a:t>
            </a:r>
            <a:r>
              <a:rPr lang="th-TH" sz="3200" b="1" dirty="0"/>
              <a:t>การใช้ไขควง</a:t>
            </a:r>
            <a:endParaRPr lang="en-US" sz="3200" b="1" dirty="0"/>
          </a:p>
          <a:p>
            <a:r>
              <a:rPr lang="en-US" sz="3200" b="1" dirty="0"/>
              <a:t>	- </a:t>
            </a:r>
            <a:r>
              <a:rPr lang="th-TH" sz="3200" b="1" dirty="0"/>
              <a:t>ไม่ควรนำไขควงไปใช้แทนสกัด</a:t>
            </a:r>
            <a:endParaRPr lang="en-US" sz="3200" b="1" dirty="0"/>
          </a:p>
          <a:p>
            <a:r>
              <a:rPr lang="en-US" sz="3200" b="1" dirty="0"/>
              <a:t>	- </a:t>
            </a:r>
            <a:r>
              <a:rPr lang="th-TH" sz="3200" b="1" dirty="0"/>
              <a:t>ไม่ควรนำไขควงไปใช้แทนเหล็กงัด</a:t>
            </a:r>
            <a:endParaRPr lang="en-US" sz="3200" b="1" dirty="0"/>
          </a:p>
          <a:p>
            <a:r>
              <a:rPr lang="en-US" sz="3200" b="1" dirty="0"/>
              <a:t>	- </a:t>
            </a:r>
            <a:r>
              <a:rPr lang="th-TH" sz="3200" b="1" dirty="0"/>
              <a:t>ไม่ควรนำไปใช้ทดลองไฟแบตเตอรี่</a:t>
            </a:r>
            <a:endParaRPr lang="en-US" sz="3200" b="1" dirty="0"/>
          </a:p>
          <a:p>
            <a:r>
              <a:rPr lang="en-US" sz="3200" b="1" dirty="0"/>
              <a:t>	- </a:t>
            </a:r>
            <a:r>
              <a:rPr lang="th-TH" sz="3200" b="1" dirty="0"/>
              <a:t>เลือกขนาดของไขควงให้พอดีกับร่องที่หัวสกรู</a:t>
            </a:r>
            <a:endParaRPr lang="en-US" sz="3200" b="1" dirty="0"/>
          </a:p>
          <a:p>
            <a:r>
              <a:rPr lang="en-US" sz="3200" b="1" dirty="0"/>
              <a:t>	- </a:t>
            </a:r>
            <a:r>
              <a:rPr lang="th-TH" sz="3200" b="1" dirty="0"/>
              <a:t>ถ้าจะลับปลายไขควงควรลับให้เต็มหน้า อย่าลับให้ปลายแหลมเกินไป</a:t>
            </a:r>
            <a:endParaRPr lang="en-US" sz="3200" b="1" dirty="0"/>
          </a:p>
          <a:p>
            <a:endParaRPr lang="en-US" dirty="0"/>
          </a:p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410" y="4725144"/>
            <a:ext cx="411314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99792" y="188640"/>
            <a:ext cx="4280263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คีม </a:t>
            </a:r>
            <a:r>
              <a:rPr lang="en-US" dirty="0" smtClean="0">
                <a:effectLst/>
              </a:rPr>
              <a:t>(Pliers</a:t>
            </a:r>
            <a:r>
              <a:rPr lang="en-US" dirty="0">
                <a:effectLst/>
              </a:rPr>
              <a:t>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th-TH" sz="2800" b="1" dirty="0"/>
              <a:t>คีมปากจิ้งจก </a:t>
            </a:r>
            <a:r>
              <a:rPr lang="en-US" sz="2800" b="1" dirty="0"/>
              <a:t>(</a:t>
            </a:r>
            <a:r>
              <a:rPr lang="th-TH" sz="2800" b="1" dirty="0"/>
              <a:t>ลอง</a:t>
            </a:r>
            <a:r>
              <a:rPr lang="th-TH" sz="2800" b="1" dirty="0" err="1"/>
              <a:t>โน๊ต</a:t>
            </a:r>
            <a:r>
              <a:rPr lang="th-TH" sz="2800" b="1" dirty="0"/>
              <a:t> ไพร</a:t>
            </a:r>
            <a:r>
              <a:rPr lang="th-TH" sz="2800" b="1" dirty="0" err="1"/>
              <a:t>เออร์</a:t>
            </a:r>
            <a:r>
              <a:rPr lang="th-TH" sz="2800" b="1" dirty="0"/>
              <a:t> </a:t>
            </a:r>
            <a:r>
              <a:rPr lang="en-US" sz="2800" b="1" dirty="0"/>
              <a:t>: Long nose pliers) </a:t>
            </a:r>
            <a:r>
              <a:rPr lang="th-TH" sz="2800" b="1" dirty="0"/>
              <a:t>คีมปากจิ้งจกจะมีทั้งปากแบนและปากกลม จะใช้สำหรับงานขนาดเล็ก ๆ เช่น การถอดประกอบ</a:t>
            </a:r>
            <a:r>
              <a:rPr lang="th-TH" sz="2800" b="1" dirty="0" err="1"/>
              <a:t>แหวนล็</a:t>
            </a:r>
            <a:r>
              <a:rPr lang="th-TH" sz="2800" b="1" dirty="0"/>
              <a:t>อกใน หรือสลัก</a:t>
            </a:r>
            <a:endParaRPr lang="en-US" sz="2000" b="1" dirty="0"/>
          </a:p>
          <a:p>
            <a:r>
              <a:rPr lang="en-US" sz="3200" b="1" dirty="0" smtClean="0"/>
              <a:t>     </a:t>
            </a:r>
            <a:endParaRPr lang="th-TH" sz="3200" b="1" dirty="0"/>
          </a:p>
        </p:txBody>
      </p:sp>
      <p:pic>
        <p:nvPicPr>
          <p:cNvPr id="5" name="รูปภาพ 4" descr="http://www.nectec.or.th/courseware/electrical/clip/plier2.jpg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178" y="3990424"/>
            <a:ext cx="4752528" cy="20455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2880319" cy="1143000"/>
          </a:xfrm>
        </p:spPr>
        <p:txBody>
          <a:bodyPr/>
          <a:lstStyle/>
          <a:p>
            <a:r>
              <a:rPr lang="th-TH" dirty="0">
                <a:effectLst/>
              </a:rPr>
              <a:t>คีม</a:t>
            </a:r>
            <a:r>
              <a:rPr lang="th-TH" dirty="0" smtClean="0">
                <a:effectLst/>
              </a:rPr>
              <a:t>ตัด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222392"/>
            <a:ext cx="8064896" cy="3474720"/>
          </a:xfrm>
        </p:spPr>
        <p:txBody>
          <a:bodyPr/>
          <a:lstStyle/>
          <a:p>
            <a:r>
              <a:rPr lang="th-TH" sz="3200" b="1" dirty="0"/>
              <a:t>คีมตัดจะใช้สำหรับงานตัดเส้นลวดหรือสายไฟ เท่าที่จะตัดได้ ซึ่งอาจจะเป็นด้ามเหล็กล้วนหรือมีพลาสติกหุ้มที่ด้ามคีม เพื่อเป็นฉนวนป้องกันไฟฟ้า</a:t>
            </a:r>
            <a:r>
              <a:rPr lang="th-TH" sz="3200" b="1" dirty="0" err="1"/>
              <a:t>ช็อต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5" name="รูปภาพ 4" descr="http://www.nectec.or.th/courseware/electrical/clip/plier3.jpg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4944566" cy="19601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คีมปากขยายหรือคีมปากเลื่อน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5040560"/>
          </a:xfrm>
        </p:spPr>
        <p:txBody>
          <a:bodyPr>
            <a:normAutofit/>
          </a:bodyPr>
          <a:lstStyle/>
          <a:p>
            <a:r>
              <a:rPr lang="th-TH" sz="3200" b="1" dirty="0"/>
              <a:t>คีมปากขยายหรือคีมปากเลื่อน จะใช้สำหรับจับงานทั่ว ๆ ไป ปากคีมจะสามารถเลื่อนได้ ซึ่งอาจจะใช้แทนประแจเลื่อน หรือประแจปากตายในกรณีที่รีบด่วนเท่านั้น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56992"/>
            <a:ext cx="5516870" cy="202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ค้อน </a:t>
            </a:r>
            <a:r>
              <a:rPr lang="en-US" dirty="0" smtClean="0">
                <a:effectLst/>
              </a:rPr>
              <a:t>(Hammer</a:t>
            </a:r>
            <a:r>
              <a:rPr lang="en-US" dirty="0">
                <a:effectLst/>
              </a:rPr>
              <a:t>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136904" cy="3474720"/>
          </a:xfrm>
        </p:spPr>
        <p:txBody>
          <a:bodyPr/>
          <a:lstStyle/>
          <a:p>
            <a:r>
              <a:rPr lang="th-TH" sz="3200" dirty="0" smtClean="0"/>
              <a:t>     ค้อน</a:t>
            </a:r>
            <a:r>
              <a:rPr lang="th-TH" sz="3200" dirty="0"/>
              <a:t>หัวกลม </a:t>
            </a:r>
            <a:r>
              <a:rPr lang="en-US" sz="3200" dirty="0"/>
              <a:t>(</a:t>
            </a:r>
            <a:r>
              <a:rPr lang="th-TH" sz="3200" dirty="0"/>
              <a:t>บอล </a:t>
            </a:r>
            <a:r>
              <a:rPr lang="th-TH" sz="3200" dirty="0" err="1"/>
              <a:t>พีล</a:t>
            </a:r>
            <a:r>
              <a:rPr lang="th-TH" sz="3200" dirty="0"/>
              <a:t> แฮม</a:t>
            </a:r>
            <a:r>
              <a:rPr lang="th-TH" sz="3200" dirty="0" err="1"/>
              <a:t>เมอร์</a:t>
            </a:r>
            <a:r>
              <a:rPr lang="th-TH" sz="3200" dirty="0"/>
              <a:t> </a:t>
            </a:r>
            <a:r>
              <a:rPr lang="en-US" sz="3200" dirty="0"/>
              <a:t>: Ball peen hammer)</a:t>
            </a:r>
            <a:r>
              <a:rPr lang="th-TH" sz="3200" dirty="0"/>
              <a:t>ค้อนหัวกลมมีหลายขนาดแต่ที่ใช้งานทั่ว ๆ ไป คือ ขนาด</a:t>
            </a:r>
            <a:r>
              <a:rPr lang="en-US" sz="3200" dirty="0"/>
              <a:t> 1 </a:t>
            </a:r>
            <a:r>
              <a:rPr lang="th-TH" sz="3200" dirty="0"/>
              <a:t>ปอนด์ เพื่อใช้สำหรับตอกเหล็กส่ง หรือ เหล็กนำศูนย์</a:t>
            </a:r>
            <a:endParaRPr lang="en-US" sz="3200" dirty="0"/>
          </a:p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84984"/>
            <a:ext cx="4708647" cy="263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9287" y="620688"/>
            <a:ext cx="8820472" cy="3474720"/>
          </a:xfrm>
        </p:spPr>
        <p:txBody>
          <a:bodyPr>
            <a:normAutofit/>
          </a:bodyPr>
          <a:lstStyle/>
          <a:p>
            <a:r>
              <a:rPr lang="en-US" sz="3500" b="1" dirty="0" smtClean="0"/>
              <a:t>  </a:t>
            </a:r>
            <a:r>
              <a:rPr lang="th-TH" sz="3200" b="1" dirty="0"/>
              <a:t>ค้อนทองเหลือง </a:t>
            </a:r>
            <a:r>
              <a:rPr lang="en-US" sz="3200" b="1" dirty="0"/>
              <a:t>(</a:t>
            </a:r>
            <a:r>
              <a:rPr lang="th-TH" sz="3200" b="1" dirty="0" err="1"/>
              <a:t>แบช</a:t>
            </a:r>
            <a:r>
              <a:rPr lang="th-TH" sz="3200" b="1" dirty="0"/>
              <a:t> แฮม</a:t>
            </a:r>
            <a:r>
              <a:rPr lang="th-TH" sz="3200" b="1" dirty="0" err="1"/>
              <a:t>เมอร์</a:t>
            </a:r>
            <a:r>
              <a:rPr lang="th-TH" sz="3200" b="1" dirty="0"/>
              <a:t> </a:t>
            </a:r>
            <a:r>
              <a:rPr lang="en-US" sz="3200" b="1" dirty="0"/>
              <a:t>: Brass hammer) </a:t>
            </a:r>
            <a:r>
              <a:rPr lang="th-TH" sz="3200" b="1" dirty="0"/>
              <a:t>ค้อนทองเหลือง ซึ่งทำจากวัสดุที่อ่อนเพื่อใช้สำหรับตีชิ้นงานหรือเคาะชิ้นงานที่ไม่ต้องการให้บุบสลาย</a:t>
            </a:r>
            <a:r>
              <a:rPr lang="en-US" sz="3200" b="1" dirty="0"/>
              <a:t> </a:t>
            </a:r>
            <a:endParaRPr lang="th-TH" b="1" dirty="0"/>
          </a:p>
        </p:txBody>
      </p:sp>
      <p:pic>
        <p:nvPicPr>
          <p:cNvPr id="4" name="Picture 2" descr="http://t3.gstatic.com/images?q=tbn:ANd9GcSaJqIdbyAWg1Q4IyWolLaaBaDpo5DKDV5ETANK96cQ0MLJ0V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6872"/>
            <a:ext cx="626469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620688"/>
            <a:ext cx="9144000" cy="593784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</a:t>
            </a:r>
            <a:r>
              <a:rPr lang="th-TH" sz="3200" b="1" dirty="0"/>
              <a:t>ค้อนพลาสติก </a:t>
            </a:r>
            <a:r>
              <a:rPr lang="en-US" sz="3200" b="1" dirty="0"/>
              <a:t>(</a:t>
            </a:r>
            <a:r>
              <a:rPr lang="th-TH" sz="3200" b="1" dirty="0"/>
              <a:t>พลาสติก แฮม</a:t>
            </a:r>
            <a:r>
              <a:rPr lang="th-TH" sz="3200" b="1" dirty="0" err="1"/>
              <a:t>เมอร์</a:t>
            </a:r>
            <a:r>
              <a:rPr lang="th-TH" sz="3200" b="1" dirty="0"/>
              <a:t> </a:t>
            </a:r>
            <a:r>
              <a:rPr lang="en-US" sz="3200" b="1" dirty="0"/>
              <a:t>: Plastic hammer)</a:t>
            </a:r>
            <a:r>
              <a:rPr lang="th-TH" sz="3200" b="1" dirty="0"/>
              <a:t>ค้อนพลาสติกจะมีทั้งแบบเปลี่ยนหัวพลาสติกได้และแบบที่เปลี่ยนไม่ได้ ใช้สำหรับตอกหรือเคาะ</a:t>
            </a:r>
            <a:r>
              <a:rPr lang="th-TH" sz="3200" b="1" dirty="0" smtClean="0"/>
              <a:t>ชิ้นงาน</a:t>
            </a:r>
            <a:r>
              <a:rPr lang="th-TH" sz="3200" b="1" dirty="0"/>
              <a:t>ที่อ่อนและบอบบาง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62250"/>
            <a:ext cx="6343585" cy="289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8496944" cy="3474720"/>
          </a:xfrm>
        </p:spPr>
        <p:txBody>
          <a:bodyPr>
            <a:normAutofit/>
          </a:bodyPr>
          <a:lstStyle/>
          <a:p>
            <a:r>
              <a:rPr lang="th-TH" sz="3200" b="1" dirty="0"/>
              <a:t>ค้อนหัวตัด </a:t>
            </a:r>
            <a:r>
              <a:rPr lang="en-US" sz="3200" b="1" dirty="0"/>
              <a:t>(</a:t>
            </a:r>
            <a:r>
              <a:rPr lang="th-TH" sz="3200" b="1" dirty="0" err="1"/>
              <a:t>ครอซ</a:t>
            </a:r>
            <a:r>
              <a:rPr lang="th-TH" sz="3200" b="1" dirty="0"/>
              <a:t>  </a:t>
            </a:r>
            <a:r>
              <a:rPr lang="th-TH" sz="3200" b="1" dirty="0" err="1"/>
              <a:t>พีล</a:t>
            </a:r>
            <a:r>
              <a:rPr lang="th-TH" sz="3200" b="1" dirty="0"/>
              <a:t> แฮม</a:t>
            </a:r>
            <a:r>
              <a:rPr lang="th-TH" sz="3200" b="1" dirty="0" err="1"/>
              <a:t>เมอร์</a:t>
            </a:r>
            <a:r>
              <a:rPr lang="th-TH" sz="3200" b="1" dirty="0"/>
              <a:t> </a:t>
            </a:r>
            <a:r>
              <a:rPr lang="en-US" sz="3200" b="1" dirty="0"/>
              <a:t>: Cross </a:t>
            </a:r>
            <a:r>
              <a:rPr lang="en-US" sz="3200" b="1" dirty="0" smtClean="0"/>
              <a:t>peen hammer)</a:t>
            </a:r>
            <a:r>
              <a:rPr lang="th-TH" sz="3200" b="1" dirty="0"/>
              <a:t>ค้อนหัวตัด ใช้สำหรับงานทั่ว ๆ ไป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4824"/>
            <a:ext cx="3426296" cy="342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611560" y="404664"/>
            <a:ext cx="7560840" cy="4785712"/>
          </a:xfrm>
        </p:spPr>
        <p:txBody>
          <a:bodyPr>
            <a:normAutofit/>
          </a:bodyPr>
          <a:lstStyle/>
          <a:p>
            <a:r>
              <a:rPr lang="th-TH" sz="3200" b="1" dirty="0"/>
              <a:t>การใช้ค้อน</a:t>
            </a:r>
            <a:endParaRPr lang="en-US" sz="3200" dirty="0"/>
          </a:p>
          <a:p>
            <a:r>
              <a:rPr lang="en-US" sz="3200" dirty="0"/>
              <a:t>    - </a:t>
            </a:r>
            <a:r>
              <a:rPr lang="th-TH" sz="3200" dirty="0"/>
              <a:t>ไม่ควรนำค้อนที่มีหัวคลอนมาใช้งาน</a:t>
            </a:r>
            <a:endParaRPr lang="en-US" sz="3200" dirty="0"/>
          </a:p>
          <a:p>
            <a:r>
              <a:rPr lang="en-US" sz="3200" dirty="0"/>
              <a:t>    - </a:t>
            </a:r>
            <a:r>
              <a:rPr lang="th-TH" sz="3200" dirty="0"/>
              <a:t>ในขณะที่ตอกหัวค้อนจะต้องขนานกับชิ้นงาน</a:t>
            </a:r>
            <a:endParaRPr lang="en-US" sz="3200" dirty="0"/>
          </a:p>
          <a:p>
            <a:r>
              <a:rPr lang="en-US" sz="3200" dirty="0"/>
              <a:t>    -  </a:t>
            </a:r>
            <a:r>
              <a:rPr lang="th-TH" sz="3200" dirty="0"/>
              <a:t>ควรเลือกใช้ค้อนให้เหมาะสมกับงาน</a:t>
            </a:r>
            <a:endParaRPr lang="en-US" sz="3200" dirty="0"/>
          </a:p>
          <a:p>
            <a:r>
              <a:rPr lang="en-US" sz="3200" dirty="0"/>
              <a:t>    - </a:t>
            </a:r>
            <a:r>
              <a:rPr lang="th-TH" sz="3200" dirty="0"/>
              <a:t>ไม่ควรใช้ด้ามค้อนสำหรับงัด</a:t>
            </a:r>
            <a:endParaRPr lang="en-US" sz="3200" dirty="0"/>
          </a:p>
          <a:p>
            <a:r>
              <a:rPr lang="en-US" sz="3200" dirty="0"/>
              <a:t>    - </a:t>
            </a:r>
            <a:r>
              <a:rPr lang="th-TH" sz="3200" dirty="0"/>
              <a:t>ไม่ควรใช้ด้ามค้อนกระทุ้งชิ้นงานที่เป็นโลหะ</a:t>
            </a:r>
            <a:endParaRPr lang="en-US" sz="3200" dirty="0"/>
          </a:p>
          <a:p>
            <a:r>
              <a:rPr lang="en-US" sz="3200" dirty="0"/>
              <a:t>    -  </a:t>
            </a:r>
            <a:r>
              <a:rPr lang="th-TH" sz="3200" dirty="0"/>
              <a:t>ด้ามค้อนต้องสะอาดอยู่เสมอ ไม่เปื้อนน้ำมันหรือจาระบี</a:t>
            </a:r>
            <a:endParaRPr lang="en-US" sz="3200" dirty="0"/>
          </a:p>
          <a:p>
            <a:endParaRPr lang="th-T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2900"/>
            <a:ext cx="2057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98296" cy="1143000"/>
          </a:xfrm>
        </p:spPr>
        <p:txBody>
          <a:bodyPr/>
          <a:lstStyle/>
          <a:p>
            <a:r>
              <a:rPr lang="en-US" dirty="0">
                <a:effectLst/>
              </a:rPr>
              <a:t> </a:t>
            </a:r>
            <a:r>
              <a:rPr lang="th-TH" dirty="0">
                <a:effectLst/>
              </a:rPr>
              <a:t>สกัด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โคว</a:t>
            </a:r>
            <a:r>
              <a:rPr lang="th-TH" dirty="0">
                <a:effectLst/>
              </a:rPr>
              <a:t> ชิ</a:t>
            </a:r>
            <a:r>
              <a:rPr lang="th-TH" dirty="0" err="1">
                <a:effectLst/>
              </a:rPr>
              <a:t>เชล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Cold </a:t>
            </a:r>
            <a:r>
              <a:rPr lang="en-US" dirty="0" err="1">
                <a:effectLst/>
              </a:rPr>
              <a:t>chlisel</a:t>
            </a:r>
            <a:r>
              <a:rPr lang="en-US" dirty="0">
                <a:effectLst/>
              </a:rPr>
              <a:t>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352928" cy="3474720"/>
          </a:xfrm>
        </p:spPr>
        <p:txBody>
          <a:bodyPr/>
          <a:lstStyle/>
          <a:p>
            <a:r>
              <a:rPr lang="th-TH" sz="3200" b="1" dirty="0" smtClean="0"/>
              <a:t>     สกัด</a:t>
            </a:r>
            <a:r>
              <a:rPr lang="th-TH" sz="3200" b="1" dirty="0"/>
              <a:t>ใช้สำหรับตัดโลหะ หัวหมุดย้ำ ตัดโลหะแผ่นฝ่า </a:t>
            </a:r>
            <a:r>
              <a:rPr lang="th-TH" sz="3200" b="1" dirty="0" err="1"/>
              <a:t>หัวน๊อต</a:t>
            </a:r>
            <a:r>
              <a:rPr lang="th-TH" sz="3200" b="1" dirty="0"/>
              <a:t>ที่เป็นสนิม ซึ่งใช่ประแจถอดไม่ได้แล้ว โดยปากของสกัดจะมีหลายแบบ เช่น ปากแบน เซาะร่องลิ่ม ปากจิ้งจก ครึ่งวงกลม และปากกลม สำหรับงานช่างยนต์จะใช้อยู่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200" b="1" dirty="0"/>
              <a:t> </a:t>
            </a:r>
            <a:r>
              <a:rPr lang="th-TH" sz="3200" b="1" dirty="0"/>
              <a:t>ชนิด คือ สกัดปากแบน และปากจิ้งจก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62" y="3356992"/>
            <a:ext cx="2701280" cy="3155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8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512511" cy="1143000"/>
          </a:xfrm>
        </p:spPr>
        <p:txBody>
          <a:bodyPr/>
          <a:lstStyle/>
          <a:p>
            <a:pPr algn="ctr"/>
            <a:r>
              <a:rPr lang="th-TH" sz="4800" dirty="0"/>
              <a:t>การใช้สกัด</a:t>
            </a: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8496944" cy="435366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b="1" dirty="0" smtClean="0"/>
              <a:t>         -  </a:t>
            </a:r>
            <a:r>
              <a:rPr lang="th-TH" sz="3200" b="1" dirty="0"/>
              <a:t>ควรเลือกใช้สกัดให้เหมาะสมกับงาน</a:t>
            </a:r>
            <a:endParaRPr lang="en-US" sz="3200" b="1" dirty="0"/>
          </a:p>
          <a:p>
            <a:r>
              <a:rPr lang="en-US" sz="3200" b="1" dirty="0"/>
              <a:t>      - </a:t>
            </a:r>
            <a:r>
              <a:rPr lang="th-TH" sz="3200" b="1" dirty="0"/>
              <a:t>ไม่ควรใช้สกัดที่มีก้นเยิน ต้องลับก้นให้เรียบร้อยก่อนที่จะนำมาใช้งาน</a:t>
            </a:r>
            <a:endParaRPr lang="en-US" sz="3200" b="1" dirty="0"/>
          </a:p>
          <a:p>
            <a:r>
              <a:rPr lang="en-US" sz="3200" b="1" dirty="0"/>
              <a:t>      - </a:t>
            </a:r>
            <a:r>
              <a:rPr lang="th-TH" sz="3200" b="1" dirty="0"/>
              <a:t>ในขณะที่ปฏิบัติงานควรระมัดระวังผู้ที่อยู่ข้างเคียงด้วย</a:t>
            </a:r>
            <a:endParaRPr lang="en-US" sz="3200" b="1" dirty="0"/>
          </a:p>
          <a:p>
            <a:r>
              <a:rPr lang="en-US" sz="3200" b="1" dirty="0"/>
              <a:t>      - </a:t>
            </a:r>
            <a:r>
              <a:rPr lang="th-TH" sz="3200" b="1" dirty="0"/>
              <a:t>ในขณะทำการลับสกัดจะต้องสวมใส่แว่นตานิรภัยทุกครั้ง</a:t>
            </a:r>
            <a:endParaRPr lang="en-US" sz="3200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เหล็กส่ง </a:t>
            </a:r>
            <a:r>
              <a:rPr lang="en-US" dirty="0">
                <a:effectLst/>
              </a:rPr>
              <a:t>(</a:t>
            </a:r>
            <a:r>
              <a:rPr lang="th-TH" dirty="0">
                <a:effectLst/>
              </a:rPr>
              <a:t>พัลส์ </a:t>
            </a:r>
            <a:r>
              <a:rPr lang="en-US" dirty="0">
                <a:effectLst/>
              </a:rPr>
              <a:t>: Punch)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568952" cy="3474720"/>
          </a:xfrm>
        </p:spPr>
        <p:txBody>
          <a:bodyPr/>
          <a:lstStyle/>
          <a:p>
            <a:r>
              <a:rPr lang="en-US" sz="3200" dirty="0"/>
              <a:t> </a:t>
            </a:r>
            <a:r>
              <a:rPr lang="th-TH" sz="3200" dirty="0"/>
              <a:t>เหล็กส่งมีหลายแบบ เช่น เหล็กส่งสลัก เหล็กส่งเรียว และเหล็กปรับรู เหล็กส่งเป็นเครื่องมือที่ใช้สำหรับส่งในการถอดประกอบชิ้นส่วนต่าง ๆ ของ</a:t>
            </a:r>
            <a:r>
              <a:rPr lang="th-TH" sz="3200" dirty="0" smtClean="0"/>
              <a:t>เครื่องยนต์</a:t>
            </a:r>
          </a:p>
          <a:p>
            <a:r>
              <a:rPr lang="th-TH" sz="3200" b="1" dirty="0"/>
              <a:t>การใช้เหล็กส่ง</a:t>
            </a:r>
            <a:endParaRPr lang="en-US" sz="3200" dirty="0"/>
          </a:p>
          <a:p>
            <a:r>
              <a:rPr lang="en-US" sz="3200" dirty="0"/>
              <a:t>      -  </a:t>
            </a:r>
            <a:r>
              <a:rPr lang="th-TH" sz="3200" dirty="0"/>
              <a:t>ควรเลือกใช้เหล็กส่งให้เหมาะสมกับงาน</a:t>
            </a:r>
            <a:endParaRPr lang="en-US" sz="3200" dirty="0"/>
          </a:p>
          <a:p>
            <a:r>
              <a:rPr lang="en-US" sz="3200" dirty="0"/>
              <a:t>      - </a:t>
            </a:r>
            <a:r>
              <a:rPr lang="th-TH" sz="3200" dirty="0"/>
              <a:t>ไม่ควรใช้เหล็กส่งที่มีก้นเยิน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1266" name="Picture 2" descr="http://t2.gstatic.com/images?q=tbn:ANd9GcRHiBVG4Xr_0i_IEQyAzlYeU4IicdTisijM0Fh-7XCp82jIx6P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76" y="4077072"/>
            <a:ext cx="315307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58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ประแจ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Wrench)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700808"/>
            <a:ext cx="8496944" cy="3474720"/>
          </a:xfrm>
        </p:spPr>
        <p:txBody>
          <a:bodyPr>
            <a:normAutofit/>
          </a:bodyPr>
          <a:lstStyle/>
          <a:p>
            <a:r>
              <a:rPr lang="th-TH" sz="3200" b="1" dirty="0" smtClean="0"/>
              <a:t>       ประแจ </a:t>
            </a:r>
            <a:r>
              <a:rPr lang="th-TH" sz="3200" b="1" dirty="0"/>
              <a:t>เป็นเครื่องมือหลักที่มีความสำคัญที่สุดสำหรับการซ่อมเครื่องยนต์ หรือเครื่องจักรกลทั่ว ๆ ไป การนำประแจมาใช้งานจะต้องเลือกขนาดของประแจให้ตรงกับ</a:t>
            </a:r>
            <a:r>
              <a:rPr lang="th-TH" sz="3200" b="1" dirty="0" err="1"/>
              <a:t>ขนาดน๊อต</a:t>
            </a:r>
            <a:r>
              <a:rPr lang="th-TH" sz="3200" b="1" dirty="0"/>
              <a:t>  สกรู หกเหลี่ยม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34080"/>
            <a:ext cx="3236193" cy="342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232591" cy="1143000"/>
          </a:xfrm>
        </p:spPr>
        <p:txBody>
          <a:bodyPr/>
          <a:lstStyle/>
          <a:p>
            <a:r>
              <a:rPr lang="th-TH" dirty="0">
                <a:effectLst/>
              </a:rPr>
              <a:t>ประแจปากตาย </a:t>
            </a:r>
            <a:r>
              <a:rPr lang="en-US" dirty="0">
                <a:effectLst/>
              </a:rPr>
              <a:t>(</a:t>
            </a:r>
            <a:r>
              <a:rPr lang="th-TH" dirty="0">
                <a:effectLst/>
              </a:rPr>
              <a:t>โอ</a:t>
            </a:r>
            <a:r>
              <a:rPr lang="th-TH" dirty="0" err="1">
                <a:effectLst/>
              </a:rPr>
              <a:t>เพ่น</a:t>
            </a:r>
            <a:r>
              <a:rPr lang="th-TH" dirty="0">
                <a:effectLst/>
              </a:rPr>
              <a:t> เอ็น </a:t>
            </a:r>
            <a:r>
              <a:rPr lang="th-TH" dirty="0" err="1">
                <a:effectLst/>
              </a:rPr>
              <a:t>เว็นท์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Open end wrench)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2204864"/>
            <a:ext cx="8424936" cy="3474720"/>
          </a:xfrm>
        </p:spPr>
        <p:txBody>
          <a:bodyPr/>
          <a:lstStyle/>
          <a:p>
            <a:r>
              <a:rPr lang="th-TH" sz="3200" dirty="0" smtClean="0"/>
              <a:t>      ประแจ</a:t>
            </a:r>
            <a:r>
              <a:rPr lang="th-TH" sz="3200" dirty="0"/>
              <a:t>ปากตาย เป็นประแจที่มีหน้าสัมผัสกับสลักเกลียว</a:t>
            </a:r>
            <a:r>
              <a:rPr lang="th-TH" sz="3200" dirty="0" err="1"/>
              <a:t>หรือน๊อต</a:t>
            </a:r>
            <a:r>
              <a:rPr lang="th-TH" sz="3200" dirty="0"/>
              <a:t>เพียง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200" dirty="0"/>
              <a:t> </a:t>
            </a:r>
            <a:r>
              <a:rPr lang="th-TH" sz="3200" dirty="0"/>
              <a:t>ด้าน จึงทำให้เหลี่ยมมนได้ง่าย นิยมขันหรือ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ที่ประแจแหวนขันไม่ได้เพราะพื้นที่มีน้อย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3314" name="Picture 2" descr="http://t3.gstatic.com/images?q=tbn:ANd9GcTwOWq2r5D_EClXsUb1iau0gdFTTvf4_XJmgE-EovLCectnPD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93095"/>
            <a:ext cx="3893046" cy="193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53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ประแจแหวน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บ๊</a:t>
            </a:r>
            <a:r>
              <a:rPr lang="th-TH" dirty="0">
                <a:effectLst/>
              </a:rPr>
              <a:t>อก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Box </a:t>
            </a:r>
            <a:r>
              <a:rPr lang="en-US" dirty="0">
                <a:effectLst/>
              </a:rPr>
              <a:t>Wrench)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2060848"/>
            <a:ext cx="8820472" cy="3474720"/>
          </a:xfrm>
        </p:spPr>
        <p:txBody>
          <a:bodyPr/>
          <a:lstStyle/>
          <a:p>
            <a:r>
              <a:rPr lang="th-TH" sz="3200" b="1" dirty="0" smtClean="0"/>
              <a:t>       ประแจ</a:t>
            </a:r>
            <a:r>
              <a:rPr lang="th-TH" sz="3200" b="1" dirty="0"/>
              <a:t>แหวนจะมีคอที่งอ ใช้สำหรับขันหรือ</a:t>
            </a:r>
            <a:r>
              <a:rPr lang="th-TH" sz="3200" b="1" dirty="0" err="1"/>
              <a:t>คลายน๊อต</a:t>
            </a:r>
            <a:r>
              <a:rPr lang="th-TH" sz="3200" b="1" dirty="0"/>
              <a:t>สกรูและงานทั่ว ๆ ไป เหลี่ยมของประแจแหวนจะเต็มหน้าสัมผัส จึงทำให้เหลี่ยมไม่มนขันได้แน่น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4984"/>
            <a:ext cx="324036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81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ประแจรวม </a:t>
            </a:r>
            <a:r>
              <a:rPr lang="en-US" dirty="0">
                <a:effectLst/>
              </a:rPr>
              <a:t>(</a:t>
            </a:r>
            <a:r>
              <a:rPr lang="th-TH" dirty="0">
                <a:effectLst/>
              </a:rPr>
              <a:t>คอม</a:t>
            </a:r>
            <a:r>
              <a:rPr lang="th-TH" dirty="0" err="1">
                <a:effectLst/>
              </a:rPr>
              <a:t>บิเนชั่น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Combination wrench)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869946"/>
            <a:ext cx="8568952" cy="3474720"/>
          </a:xfrm>
        </p:spPr>
        <p:txBody>
          <a:bodyPr/>
          <a:lstStyle/>
          <a:p>
            <a:r>
              <a:rPr lang="th-TH" sz="3200" dirty="0"/>
              <a:t>ประแจรวมจะถูกออกแบบข้างหนึ่งเป็นประแจปากตาย ส่วนอีกข้างหนึ่งจะทำเป็นประแจแหวน ประแจรวมจะใช้ขัน 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 แทนประแจแหวนในบริเวณที่แคบ ๆ 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56992"/>
            <a:ext cx="388185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664639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ประแจแหวนหัวผ่า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แฟร์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นัท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Flare not wrench)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85570" y="2060848"/>
            <a:ext cx="8190885" cy="1800200"/>
          </a:xfrm>
        </p:spPr>
        <p:txBody>
          <a:bodyPr/>
          <a:lstStyle/>
          <a:p>
            <a:r>
              <a:rPr lang="th-TH" sz="3200" dirty="0" smtClean="0"/>
              <a:t>    ประแจ</a:t>
            </a:r>
            <a:r>
              <a:rPr lang="th-TH" sz="3200" dirty="0"/>
              <a:t>แหวนหัวผ่า จะมีลักษณะคล้ายประแจแหวนแต่ผ่าปลายออกเพื่อใช้สำหรับ</a:t>
            </a:r>
            <a:r>
              <a:rPr lang="th-TH" sz="3200" dirty="0" err="1"/>
              <a:t>ขันน๊อต</a:t>
            </a:r>
            <a:r>
              <a:rPr lang="th-TH" sz="3200" dirty="0"/>
              <a:t>ท่อไอเสีย หรือท่อน้ำมันต่าง ๆ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40968"/>
            <a:ext cx="4896544" cy="3372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94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ประแจกระบอก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ซ๊</a:t>
            </a:r>
            <a:r>
              <a:rPr lang="th-TH" dirty="0">
                <a:effectLst/>
              </a:rPr>
              <a:t>อก</a:t>
            </a:r>
            <a:r>
              <a:rPr lang="th-TH" dirty="0" err="1">
                <a:effectLst/>
              </a:rPr>
              <a:t>เก็ต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Socket wrench)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424936" cy="3474720"/>
          </a:xfrm>
        </p:spPr>
        <p:txBody>
          <a:bodyPr/>
          <a:lstStyle/>
          <a:p>
            <a:r>
              <a:rPr lang="th-TH" sz="3200" dirty="0"/>
              <a:t>ประแจกระบอกเป็นประแจที่ใช้ร่วมกับด้ามประแจ ใช้สำหรับขันหรือ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 และ</a:t>
            </a:r>
            <a:r>
              <a:rPr lang="th-TH" sz="3200" dirty="0" err="1"/>
              <a:t>โบลท์</a:t>
            </a:r>
            <a:r>
              <a:rPr lang="th-TH" sz="3200" dirty="0"/>
              <a:t>ได้ดีที่สุด ขันแน่นได้และ</a:t>
            </a:r>
            <a:r>
              <a:rPr lang="th-TH" sz="3200" dirty="0" err="1"/>
              <a:t>หัวน๊อต</a:t>
            </a:r>
            <a:r>
              <a:rPr lang="th-TH" sz="3200" dirty="0"/>
              <a:t>ไม่เยินหรือชำรุด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04676"/>
            <a:ext cx="3844652" cy="286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25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pPr algn="ctr"/>
            <a:r>
              <a:rPr lang="th-TH" dirty="0" smtClean="0">
                <a:effectLst/>
              </a:rPr>
              <a:t>ด้าม</a:t>
            </a:r>
            <a:r>
              <a:rPr lang="th-TH" dirty="0">
                <a:effectLst/>
              </a:rPr>
              <a:t>ขันแบบสว่าน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สปีด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แฮนท์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Speed Handle)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8748464" cy="3474720"/>
          </a:xfrm>
        </p:spPr>
        <p:txBody>
          <a:bodyPr/>
          <a:lstStyle/>
          <a:p>
            <a:r>
              <a:rPr lang="th-TH" sz="3200" dirty="0"/>
              <a:t>ด้ามขันแบบสว่านใช้ต่อกับประแจกระบอกเพื่อใช้สำหรับขันหรือ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 หรือ</a:t>
            </a:r>
            <a:r>
              <a:rPr lang="th-TH" sz="3200" dirty="0" err="1"/>
              <a:t>โบลท์</a:t>
            </a:r>
            <a:r>
              <a:rPr lang="th-TH" sz="3200" dirty="0"/>
              <a:t> เพื่อความรวดเร็ว แต่ไม่สามารถ</a:t>
            </a:r>
            <a:r>
              <a:rPr lang="th-TH" sz="3200" dirty="0" err="1"/>
              <a:t>ขันน๊อต</a:t>
            </a:r>
            <a:r>
              <a:rPr lang="th-TH" sz="3200" dirty="0"/>
              <a:t>ให้แน่นได้ และไม่สามารถ</a:t>
            </a:r>
            <a:r>
              <a:rPr lang="th-TH" sz="3200" dirty="0" err="1"/>
              <a:t>คลายน๊อต</a:t>
            </a:r>
            <a:r>
              <a:rPr lang="th-TH" sz="3200" dirty="0"/>
              <a:t>ที่แน่นจนเกินไปได้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75" y="3645024"/>
            <a:ext cx="4687081" cy="275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64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48464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ด้ามขันแบบกรอกแกรก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แร็ทเช็ท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แฮนด์เดล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Ratchet handle)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1988840"/>
            <a:ext cx="8712968" cy="3474720"/>
          </a:xfrm>
        </p:spPr>
        <p:txBody>
          <a:bodyPr/>
          <a:lstStyle/>
          <a:p>
            <a:r>
              <a:rPr lang="th-TH" sz="3200" dirty="0"/>
              <a:t>ด้ามกรอกแกรก เป็นด้ามประแจใช้สำหรับขันหรือ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 และ</a:t>
            </a:r>
            <a:r>
              <a:rPr lang="th-TH" sz="3200" dirty="0" err="1"/>
              <a:t>โบลท์</a:t>
            </a:r>
            <a:r>
              <a:rPr lang="th-TH" sz="3200" dirty="0"/>
              <a:t> ในบริเวณแคบ ด้ามขันชนิดนี้ไม่ค่อยแข็งแรงจึงไม่ควรใช้งานกับงานที่แน่นมาก ๆ สามารถปรับทิศทางการหมุนได้</a:t>
            </a:r>
            <a:endParaRPr lang="en-US" sz="3200" dirty="0"/>
          </a:p>
          <a:p>
            <a:r>
              <a:rPr lang="en-US" dirty="0"/>
              <a:t> </a:t>
            </a:r>
          </a:p>
          <a:p>
            <a:endParaRPr lang="th-TH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12976"/>
            <a:ext cx="3079229" cy="307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80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96944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ด้ามขันแบบยาวหรือด้ามขันตรง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เฟล็กซ์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แฮนด์เดล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Flex handle)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2204864"/>
            <a:ext cx="8280920" cy="3474720"/>
          </a:xfrm>
        </p:spPr>
        <p:txBody>
          <a:bodyPr/>
          <a:lstStyle/>
          <a:p>
            <a:r>
              <a:rPr lang="th-TH" sz="3200" dirty="0"/>
              <a:t>ด้ามขันยาวหรือด้ามขันตรง   จะใช้สำหรับต่อกับประแจกระบอก เพื่อขันหรือ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และ</a:t>
            </a:r>
            <a:r>
              <a:rPr lang="th-TH" sz="3200" dirty="0" err="1"/>
              <a:t>โบลท์</a:t>
            </a:r>
            <a:r>
              <a:rPr lang="th-TH" sz="3200" dirty="0"/>
              <a:t> ที่แน่นมาก ๆ ซึ่งโดยทั่ว ๆ ไปจะใช้ขันแน่นครั้งสุดท้าย</a:t>
            </a:r>
            <a:endParaRPr lang="en-US" sz="3200" dirty="0"/>
          </a:p>
          <a:p>
            <a:endParaRPr lang="th-TH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84983"/>
            <a:ext cx="3465562" cy="3456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9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08912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ด้ามขันแบบตัวที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สไลดิ้ง</a:t>
            </a:r>
            <a:r>
              <a:rPr lang="th-TH" dirty="0">
                <a:effectLst/>
              </a:rPr>
              <a:t> ที </a:t>
            </a:r>
            <a:r>
              <a:rPr lang="th-TH" dirty="0" err="1">
                <a:effectLst/>
              </a:rPr>
              <a:t>แฮนด์เดิล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Sliding T handle)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568952" cy="3474720"/>
          </a:xfrm>
        </p:spPr>
        <p:txBody>
          <a:bodyPr/>
          <a:lstStyle/>
          <a:p>
            <a:r>
              <a:rPr lang="th-TH" sz="3200" dirty="0"/>
              <a:t>ด้ามขันแบบตัวที จะใช้สำหรับต่อกับประแจกระบอกเพื่อขันหรือ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และ</a:t>
            </a:r>
            <a:r>
              <a:rPr lang="th-TH" sz="3200" dirty="0" err="1"/>
              <a:t>โบลท์</a:t>
            </a:r>
            <a:r>
              <a:rPr lang="th-TH" sz="3200" dirty="0"/>
              <a:t>ที่ ต้องการออกแรงดันทางด้านซ้ายและด้านขวาเท่า ๆ กัน</a:t>
            </a:r>
            <a:endParaRPr lang="en-US" sz="3200" dirty="0"/>
          </a:p>
          <a:p>
            <a:endParaRPr lang="th-TH" dirty="0"/>
          </a:p>
        </p:txBody>
      </p:sp>
      <p:pic>
        <p:nvPicPr>
          <p:cNvPr id="4" name="รูปภาพ 3" descr="pitposse_1950_3309674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24944"/>
            <a:ext cx="4248472" cy="3382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9046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ก้านต่อ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เอ็กเทนชั่น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Extension)</a:t>
            </a:r>
            <a:br>
              <a:rPr lang="en-US" dirty="0">
                <a:effectLst/>
              </a:rPr>
            </a:br>
            <a:endParaRPr lang="th-TH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3353091" cy="167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2132856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ก้านต่อมีหลายขนาด ใช้สำหรับต่อกับประแจกระบอกและด้ามขัน เพื่อขันหรือคลาย </a:t>
            </a:r>
            <a:r>
              <a:rPr lang="th-TH" dirty="0" err="1"/>
              <a:t>น๊อต</a:t>
            </a:r>
            <a:r>
              <a:rPr lang="th-TH" dirty="0"/>
              <a:t>และ</a:t>
            </a:r>
            <a:r>
              <a:rPr lang="th-TH" dirty="0" err="1"/>
              <a:t>โบลท์</a:t>
            </a:r>
            <a:r>
              <a:rPr lang="th-TH" dirty="0"/>
              <a:t>ที่อยู่ลึก 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1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ข้อต่ออ่อน </a:t>
            </a:r>
            <a:r>
              <a:rPr lang="en-US" dirty="0">
                <a:effectLst/>
              </a:rPr>
              <a:t>(</a:t>
            </a:r>
            <a:r>
              <a:rPr lang="th-TH" dirty="0">
                <a:effectLst/>
              </a:rPr>
              <a:t>ยูนิ</a:t>
            </a:r>
            <a:r>
              <a:rPr lang="th-TH" dirty="0" err="1">
                <a:effectLst/>
              </a:rPr>
              <a:t>เวอร์ซัลจอยส์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:Universal joint)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916832"/>
            <a:ext cx="8640960" cy="3474720"/>
          </a:xfrm>
        </p:spPr>
        <p:txBody>
          <a:bodyPr/>
          <a:lstStyle/>
          <a:p>
            <a:r>
              <a:rPr lang="th-TH" sz="3200" dirty="0" smtClean="0"/>
              <a:t>       ข้อ</a:t>
            </a:r>
            <a:r>
              <a:rPr lang="th-TH" sz="3200" dirty="0"/>
              <a:t>ต่ออ่อน ใช้สำหรับต่อสำหรับต่อกับประแจกระบอกและด้านขัน เพื่อขันหรือคลาย </a:t>
            </a:r>
            <a:r>
              <a:rPr lang="th-TH" sz="3200" dirty="0" err="1"/>
              <a:t>น๊อต</a:t>
            </a:r>
            <a:r>
              <a:rPr lang="th-TH" sz="3200" dirty="0"/>
              <a:t>และ</a:t>
            </a:r>
            <a:r>
              <a:rPr lang="th-TH" sz="3200" dirty="0" err="1"/>
              <a:t>โบลท์</a:t>
            </a:r>
            <a:r>
              <a:rPr lang="th-TH" sz="3200" dirty="0"/>
              <a:t>ที่อยู่คนละระนาบกับด้าม เพื่อหลีกเลี่ยงชิ้นส่วนที่กีดขวาง ขณะทำการขัน</a:t>
            </a:r>
            <a:endParaRPr lang="en-US" sz="3200" dirty="0"/>
          </a:p>
          <a:p>
            <a:endParaRPr lang="th-TH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4648175" cy="262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37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ประแจเลื่อน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แอ็ทจัท</a:t>
            </a:r>
            <a:r>
              <a:rPr lang="th-TH" dirty="0">
                <a:effectLst/>
              </a:rPr>
              <a:t>เท</a:t>
            </a:r>
            <a:r>
              <a:rPr lang="th-TH" dirty="0" err="1">
                <a:effectLst/>
              </a:rPr>
              <a:t>เบิล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Adjustable wrench)</a:t>
            </a:r>
            <a:endParaRPr lang="th-TH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45024"/>
            <a:ext cx="6010934" cy="172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2348880"/>
            <a:ext cx="8388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 smtClean="0"/>
              <a:t>          ประแจ</a:t>
            </a:r>
            <a:r>
              <a:rPr lang="th-TH" sz="3200" dirty="0"/>
              <a:t>เลื่อนจะใช้สำหรับงานทั่ว ๆ ไป โดยจะใช้ขันหรือ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 และ</a:t>
            </a:r>
            <a:r>
              <a:rPr lang="th-TH" sz="3200" dirty="0" err="1"/>
              <a:t>โบลท์</a:t>
            </a:r>
            <a:r>
              <a:rPr lang="th-TH" sz="3200" dirty="0"/>
              <a:t> ที่ประแจปากตายหรือประแจแหวนจับไม่ได้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056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ประแจจับแป๊บ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ไพร์</a:t>
            </a:r>
            <a:r>
              <a:rPr lang="th-TH" dirty="0">
                <a:effectLst/>
              </a:rPr>
              <a:t>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Pipe wrench)</a:t>
            </a:r>
            <a:br>
              <a:rPr lang="en-US" dirty="0">
                <a:effectLst/>
              </a:rPr>
            </a:br>
            <a:endParaRPr lang="th-TH" dirty="0"/>
          </a:p>
        </p:txBody>
      </p:sp>
      <p:pic>
        <p:nvPicPr>
          <p:cNvPr id="4" name="ตัวแทนเนื้อหา 3"/>
          <p:cNvPicPr>
            <a:picLocks noGrp="1"/>
          </p:cNvPicPr>
          <p:nvPr>
            <p:ph sz="quarter" idx="13"/>
          </p:nvPr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52936"/>
            <a:ext cx="5760639" cy="28661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9552" y="198884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ประแจจับแป๊บจะใช้สำหรับงานต่อท่อทั่วๆไป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19672" y="764704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ประแจ</a:t>
            </a:r>
            <a:r>
              <a:rPr lang="th-TH" dirty="0" err="1">
                <a:effectLst/>
              </a:rPr>
              <a:t>แอล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อัล</a:t>
            </a:r>
            <a:r>
              <a:rPr lang="th-TH" dirty="0">
                <a:effectLst/>
              </a:rPr>
              <a:t>เลน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Allen wrench)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2348880"/>
            <a:ext cx="8424936" cy="3474720"/>
          </a:xfrm>
        </p:spPr>
        <p:txBody>
          <a:bodyPr/>
          <a:lstStyle/>
          <a:p>
            <a:r>
              <a:rPr lang="th-TH" sz="3200" dirty="0" smtClean="0"/>
              <a:t>       ประแจ</a:t>
            </a:r>
            <a:r>
              <a:rPr lang="th-TH" sz="3200" dirty="0"/>
              <a:t>แอ</a:t>
            </a:r>
            <a:r>
              <a:rPr lang="th-TH" sz="3200" dirty="0" err="1"/>
              <a:t>ลเรียก</a:t>
            </a:r>
            <a:r>
              <a:rPr lang="th-TH" sz="3200" dirty="0"/>
              <a:t>อีกชื่อหนึ่ง  ประแจหกเหลี่ยม  ใช้สำหรับขันหรือ</a:t>
            </a:r>
            <a:r>
              <a:rPr lang="th-TH" sz="3200" dirty="0" err="1"/>
              <a:t>คลายน๊อต</a:t>
            </a:r>
            <a:r>
              <a:rPr lang="th-TH" sz="3200" dirty="0"/>
              <a:t>ที่มีหัวเป็นรู</a:t>
            </a:r>
            <a:endParaRPr lang="en-US" sz="3200" dirty="0"/>
          </a:p>
          <a:p>
            <a:endParaRPr lang="th-TH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24944"/>
            <a:ext cx="3502720" cy="350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34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343</TotalTime>
  <Words>1279</Words>
  <Application>Microsoft Office PowerPoint</Application>
  <PresentationFormat>นำเสนอทางหน้าจอ (4:3)</PresentationFormat>
  <Paragraphs>75</Paragraphs>
  <Slides>30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30</vt:i4>
      </vt:variant>
    </vt:vector>
  </HeadingPairs>
  <TitlesOfParts>
    <vt:vector size="31" baseType="lpstr">
      <vt:lpstr>สลิปสตรีม</vt:lpstr>
      <vt:lpstr>  เครื่องมือช่างยนต์ (Auto Mechanic hand tools)</vt:lpstr>
      <vt:lpstr>ความหมายของเครื่องมือ </vt:lpstr>
      <vt:lpstr>เครื่องมือมือทั่วไป (Hand tools)  </vt:lpstr>
      <vt:lpstr>ไขควง (Screw driver)</vt:lpstr>
      <vt:lpstr>คีม (Pliers) </vt:lpstr>
      <vt:lpstr>คีมตัด</vt:lpstr>
      <vt:lpstr>คีมปากขยายหรือคีมปากเลื่อน </vt:lpstr>
      <vt:lpstr>ค้อน (Hammer)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สกัด (โคว ชิเชล : Cold chlisel)</vt:lpstr>
      <vt:lpstr>การใช้สกัด </vt:lpstr>
      <vt:lpstr>เหล็กส่ง (พัลส์ : Punch)</vt:lpstr>
      <vt:lpstr>ประแจ (เว้นท์ : Wrench) </vt:lpstr>
      <vt:lpstr>ประแจปากตาย (โอเพ่น เอ็น เว็นท์ : Open end wrench)</vt:lpstr>
      <vt:lpstr>ประแจแหวน (บ๊อก เว้นท์ :  Box Wrench)</vt:lpstr>
      <vt:lpstr>ประแจรวม (คอมบิเนชั่น เว้นท์ : Combination wrench)</vt:lpstr>
      <vt:lpstr>ประแจแหวนหัวผ่า (แฟร์ นัท เว้นท์ : Flare not wrench)</vt:lpstr>
      <vt:lpstr>ประแจกระบอก (ซ๊อกเก็ต เว้นท์ : Socket wrench) </vt:lpstr>
      <vt:lpstr>ด้ามขันแบบสว่าน (สปีด แฮนท์ : Speed Handle) </vt:lpstr>
      <vt:lpstr>ด้ามขันแบบกรอกแกรก (แร็ทเช็ท แฮนด์เดล : Ratchet handle)</vt:lpstr>
      <vt:lpstr>ด้ามขันแบบยาวหรือด้ามขันตรง (เฟล็กซ์ แฮนด์เดล : Flex handle) </vt:lpstr>
      <vt:lpstr>ด้ามขันแบบตัวที (สไลดิ้ง ที แฮนด์เดิล : Sliding T handle)</vt:lpstr>
      <vt:lpstr>ก้านต่อ (เอ็กเทนชั่น : Extension) </vt:lpstr>
      <vt:lpstr>ข้อต่ออ่อน (ยูนิเวอร์ซัลจอยส์ :Universal joint) </vt:lpstr>
      <vt:lpstr>ประแจเลื่อน (แอ็ทจัทเทเบิล เว้นท์ : Adjustable wrench)</vt:lpstr>
      <vt:lpstr>ประแจจับแป๊บ (ไพร์ เว้นท์ : Pipe wrench) </vt:lpstr>
      <vt:lpstr>ประแจแอล (อัลเลน เว้นท์ : Allen wrench)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26</cp:revision>
  <dcterms:created xsi:type="dcterms:W3CDTF">2012-02-14T17:25:14Z</dcterms:created>
  <dcterms:modified xsi:type="dcterms:W3CDTF">2012-03-01T04:09:04Z</dcterms:modified>
</cp:coreProperties>
</file>