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79512" y="908720"/>
            <a:ext cx="8640960" cy="3600400"/>
          </a:xfrm>
        </p:spPr>
        <p:txBody>
          <a:bodyPr/>
          <a:lstStyle/>
          <a:p>
            <a:pPr algn="ctr"/>
            <a:r>
              <a:rPr lang="th-TH" sz="8000" dirty="0" smtClean="0">
                <a:effectLst/>
              </a:rPr>
              <a:t>  เครื่องมือ</a:t>
            </a:r>
            <a:r>
              <a:rPr lang="th-TH" sz="8000" dirty="0">
                <a:effectLst/>
              </a:rPr>
              <a:t>ช่างยนต์ (</a:t>
            </a:r>
            <a:r>
              <a:rPr lang="en-US" sz="8000" dirty="0">
                <a:effectLst/>
              </a:rPr>
              <a:t>Auto Mechanic hand tools</a:t>
            </a:r>
            <a:r>
              <a:rPr lang="th-TH" sz="8000" dirty="0">
                <a:effectLst/>
              </a:rPr>
              <a:t>)</a:t>
            </a:r>
            <a:endParaRPr lang="en-US" sz="8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0577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691680" y="188640"/>
            <a:ext cx="6512511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ความหมายของเครื่องมือ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196752"/>
            <a:ext cx="8712968" cy="3474720"/>
          </a:xfrm>
        </p:spPr>
        <p:txBody>
          <a:bodyPr/>
          <a:lstStyle/>
          <a:p>
            <a:r>
              <a:rPr lang="en-US" sz="3200" b="1" dirty="0"/>
              <a:t> </a:t>
            </a:r>
            <a:r>
              <a:rPr lang="th-TH" sz="3200" b="1" dirty="0" smtClean="0"/>
              <a:t>              เครื่องมือ</a:t>
            </a:r>
            <a:r>
              <a:rPr lang="th-TH" sz="3200" b="1" dirty="0"/>
              <a:t>เรียกว่า </a:t>
            </a:r>
            <a:r>
              <a:rPr lang="th-TH" sz="3200" b="1" dirty="0" err="1"/>
              <a:t>แฮนด์</a:t>
            </a:r>
            <a:r>
              <a:rPr lang="th-TH" sz="3200" b="1" dirty="0"/>
              <a:t> ทูล </a:t>
            </a:r>
            <a:r>
              <a:rPr lang="en-US" sz="3200" b="1" dirty="0"/>
              <a:t>(Hand tools) </a:t>
            </a:r>
            <a:r>
              <a:rPr lang="th-TH" sz="3200" b="1" dirty="0"/>
              <a:t>คืออุปกรณ์ที่ช่วยอำนวยความสะดวกในการปฏิบัติงานให้ได้อย่างรวดเร็วประหยัดเวลาในการทำงาน เครื่องมือเป็นพื้นฐานที่สำคัญมาก สำหรับงานซ่อมรถยนต์ ไม่ว่าจะเป็นการถอดแยกชิ้นส่วนสำหรับการปรับแต่งเครื่องยนต์   ซึ่งเป็นงานหลักของงานซ่อมประกอบรถยนต์</a:t>
            </a:r>
            <a:endParaRPr lang="th-TH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645024"/>
            <a:ext cx="4089251" cy="298530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922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784976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ไมโครมิเตอร์ </a:t>
            </a:r>
            <a:r>
              <a:rPr lang="en-US" dirty="0">
                <a:effectLst/>
              </a:rPr>
              <a:t>(Micrometer)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467544" y="1340768"/>
            <a:ext cx="8352928" cy="3474720"/>
          </a:xfrm>
        </p:spPr>
        <p:txBody>
          <a:bodyPr/>
          <a:lstStyle/>
          <a:p>
            <a:r>
              <a:rPr lang="th-TH" sz="3200" b="1" dirty="0" smtClean="0"/>
              <a:t>         </a:t>
            </a:r>
            <a:r>
              <a:rPr lang="th-TH" sz="3200" b="1" dirty="0"/>
              <a:t>ไมโครมิเตอร์ ทำหน้าที่ ใช้สำหรับวัดขนานของชิ้นงานต่าง ๆ ที่มีขนาดเล็ก ๆ ไม่ใหญ่จนเกินไป ไมโครมิเตอร์ที่ใช้งานทั่ว ๆ ไปแบ่งออกได้ </a:t>
            </a:r>
            <a:r>
              <a:rPr lang="en-US" sz="3200" b="1" dirty="0"/>
              <a:t>3 </a:t>
            </a:r>
            <a:r>
              <a:rPr lang="th-TH" sz="3200" b="1" dirty="0"/>
              <a:t>ประเภท คือ</a:t>
            </a:r>
            <a:endParaRPr lang="en-US" sz="3200" b="1" dirty="0"/>
          </a:p>
          <a:p>
            <a:r>
              <a:rPr lang="en-US" sz="3200" b="1" dirty="0"/>
              <a:t>1.</a:t>
            </a:r>
            <a:r>
              <a:rPr lang="th-TH" sz="3200" b="1" dirty="0"/>
              <a:t>ไมโครมิเตอร์วัดนอก </a:t>
            </a:r>
            <a:r>
              <a:rPr lang="en-US" sz="3200" b="1" dirty="0"/>
              <a:t>(</a:t>
            </a:r>
            <a:r>
              <a:rPr lang="th-TH" sz="3200" b="1" dirty="0"/>
              <a:t>นิยมใช้มากในงานช่างยนต์</a:t>
            </a:r>
            <a:r>
              <a:rPr lang="en-US" sz="3200" b="1" dirty="0"/>
              <a:t>)</a:t>
            </a:r>
          </a:p>
          <a:p>
            <a:r>
              <a:rPr lang="en-US" sz="3200" b="1" dirty="0"/>
              <a:t>2.</a:t>
            </a:r>
            <a:r>
              <a:rPr lang="th-TH" sz="3200" b="1" dirty="0"/>
              <a:t>ไมโครมิเตอร์วัดใน</a:t>
            </a:r>
            <a:endParaRPr lang="en-US" sz="3200" b="1" dirty="0"/>
          </a:p>
          <a:p>
            <a:r>
              <a:rPr lang="en-US" sz="3200" b="1" dirty="0"/>
              <a:t>3.</a:t>
            </a:r>
            <a:r>
              <a:rPr lang="th-TH" sz="3200" b="1" dirty="0"/>
              <a:t>ไมโครมิเตอร์วัดลึก</a:t>
            </a:r>
            <a:endParaRPr lang="en-US" sz="3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645023"/>
            <a:ext cx="3768452" cy="2990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701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1143000"/>
          </a:xfrm>
        </p:spPr>
        <p:txBody>
          <a:bodyPr/>
          <a:lstStyle/>
          <a:p>
            <a:r>
              <a:rPr lang="th-TH" dirty="0" err="1">
                <a:effectLst/>
              </a:rPr>
              <a:t>เวอร์เนียร์</a:t>
            </a:r>
            <a:r>
              <a:rPr lang="th-TH" dirty="0">
                <a:effectLst/>
              </a:rPr>
              <a:t>แค</a:t>
            </a:r>
            <a:r>
              <a:rPr lang="th-TH" dirty="0" err="1">
                <a:effectLst/>
              </a:rPr>
              <a:t>ลิปเปอร์</a:t>
            </a:r>
            <a:r>
              <a:rPr lang="th-TH" dirty="0">
                <a:effectLst/>
              </a:rPr>
              <a:t> </a:t>
            </a:r>
            <a:r>
              <a:rPr lang="en-US" dirty="0">
                <a:effectLst/>
              </a:rPr>
              <a:t>(</a:t>
            </a:r>
            <a:r>
              <a:rPr lang="en-US" dirty="0" err="1">
                <a:effectLst/>
              </a:rPr>
              <a:t>Vernier</a:t>
            </a:r>
            <a:r>
              <a:rPr lang="en-US" dirty="0">
                <a:effectLst/>
              </a:rPr>
              <a:t> caliper)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980728"/>
            <a:ext cx="8496944" cy="5760640"/>
          </a:xfrm>
        </p:spPr>
        <p:txBody>
          <a:bodyPr>
            <a:normAutofit/>
          </a:bodyPr>
          <a:lstStyle/>
          <a:p>
            <a:r>
              <a:rPr lang="en-US" sz="3200" b="1" dirty="0"/>
              <a:t> </a:t>
            </a:r>
            <a:r>
              <a:rPr lang="th-TH" sz="3200" dirty="0"/>
              <a:t> </a:t>
            </a:r>
            <a:r>
              <a:rPr lang="th-TH" sz="3200" b="1" dirty="0" err="1"/>
              <a:t>เวอร์เนียร์</a:t>
            </a:r>
            <a:r>
              <a:rPr lang="th-TH" sz="3200" b="1" dirty="0"/>
              <a:t>แค</a:t>
            </a:r>
            <a:r>
              <a:rPr lang="th-TH" sz="3200" b="1" dirty="0" err="1"/>
              <a:t>ลิปเปอร์</a:t>
            </a:r>
            <a:r>
              <a:rPr lang="th-TH" sz="3200" b="1" dirty="0"/>
              <a:t> ทำหน้าที่ ใช้สำหรับวัดความโตด้านนอก ด้านใน และความลึกของชิ้นงาน </a:t>
            </a:r>
            <a:r>
              <a:rPr lang="th-TH" sz="3200" b="1" dirty="0" err="1"/>
              <a:t>เวอร์เนียร์</a:t>
            </a:r>
            <a:r>
              <a:rPr lang="th-TH" sz="3200" b="1" dirty="0"/>
              <a:t>ที่ใช้งานทั่ว ๆ ไป แบ่งได้ </a:t>
            </a:r>
            <a:r>
              <a:rPr lang="en-US" sz="3200" b="1" dirty="0"/>
              <a:t>3 </a:t>
            </a:r>
            <a:r>
              <a:rPr lang="th-TH" sz="3200" b="1" dirty="0"/>
              <a:t>ประเภท คือ</a:t>
            </a:r>
            <a:endParaRPr lang="en-US" sz="3200" b="1" dirty="0"/>
          </a:p>
          <a:p>
            <a:r>
              <a:rPr lang="en-US" sz="3200" b="1" dirty="0"/>
              <a:t>1. </a:t>
            </a:r>
            <a:r>
              <a:rPr lang="th-TH" sz="3200" b="1" dirty="0" err="1"/>
              <a:t>เวอร์เนียร์</a:t>
            </a:r>
            <a:r>
              <a:rPr lang="th-TH" sz="3200" b="1" dirty="0"/>
              <a:t>วัดความลึก</a:t>
            </a:r>
            <a:endParaRPr lang="en-US" sz="3200" b="1" dirty="0"/>
          </a:p>
          <a:p>
            <a:r>
              <a:rPr lang="en-US" sz="3200" b="1" dirty="0"/>
              <a:t>2.</a:t>
            </a:r>
            <a:r>
              <a:rPr lang="th-TH" sz="3200" b="1" dirty="0" err="1"/>
              <a:t>เวอร์เนียร์</a:t>
            </a:r>
            <a:r>
              <a:rPr lang="th-TH" sz="3200" b="1" dirty="0"/>
              <a:t>วัดความสูง</a:t>
            </a:r>
            <a:endParaRPr lang="en-US" sz="3200" b="1" dirty="0"/>
          </a:p>
          <a:p>
            <a:r>
              <a:rPr lang="en-US" sz="3200" b="1" dirty="0"/>
              <a:t>3.</a:t>
            </a:r>
            <a:r>
              <a:rPr lang="th-TH" sz="3200" b="1" dirty="0"/>
              <a:t>วัดความกว้าง</a:t>
            </a:r>
            <a:endParaRPr lang="en-US" sz="3200" b="1" dirty="0"/>
          </a:p>
          <a:p>
            <a:endParaRPr lang="en-US" dirty="0"/>
          </a:p>
          <a:p>
            <a:endParaRPr lang="th-TH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005064"/>
            <a:ext cx="4968552" cy="2129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455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7920880" cy="1143000"/>
          </a:xfrm>
        </p:spPr>
        <p:txBody>
          <a:bodyPr/>
          <a:lstStyle/>
          <a:p>
            <a:pPr algn="ctr"/>
            <a:r>
              <a:rPr lang="th-TH" dirty="0" err="1">
                <a:effectLst/>
              </a:rPr>
              <a:t>ฟิลเลอร์เกจ</a:t>
            </a:r>
            <a:r>
              <a:rPr lang="th-TH" dirty="0">
                <a:effectLst/>
              </a:rPr>
              <a:t> </a:t>
            </a:r>
            <a:r>
              <a:rPr lang="en-US" dirty="0">
                <a:effectLst/>
              </a:rPr>
              <a:t>(Feeler gauge)</a:t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251520" y="1196752"/>
            <a:ext cx="8496944" cy="5040560"/>
          </a:xfrm>
        </p:spPr>
        <p:txBody>
          <a:bodyPr>
            <a:noAutofit/>
          </a:bodyPr>
          <a:lstStyle/>
          <a:p>
            <a:r>
              <a:rPr lang="th-TH" sz="2800" b="1" dirty="0" smtClean="0"/>
              <a:t>         </a:t>
            </a:r>
            <a:r>
              <a:rPr lang="th-TH" sz="2800" b="1" dirty="0" err="1" smtClean="0"/>
              <a:t>ฟิล</a:t>
            </a:r>
            <a:r>
              <a:rPr lang="th-TH" sz="2800" b="1" dirty="0" err="1"/>
              <a:t>เลอร์เกจ</a:t>
            </a:r>
            <a:r>
              <a:rPr lang="th-TH" sz="2800" b="1" dirty="0"/>
              <a:t> ทำหน้าที่ ใช้สำหรับวัดระยะห่างช่องว่างของอุปกรณ์ต่าง ๆ ในเครื่องยนต์ เช่น ระยะห่างของหัวเทียน ระยะห่างของหน้าทองขาว และใช้สำหรับงานปรับตั้งลิ้นไอดี</a:t>
            </a:r>
            <a:r>
              <a:rPr lang="en-US" sz="2800" b="1" dirty="0"/>
              <a:t>-</a:t>
            </a:r>
            <a:r>
              <a:rPr lang="th-TH" sz="2800" b="1" dirty="0"/>
              <a:t>ไอเสีย เป็นต้น</a:t>
            </a:r>
            <a:endParaRPr lang="en-US" sz="2800" b="1" dirty="0"/>
          </a:p>
          <a:p>
            <a:r>
              <a:rPr lang="en-US" sz="3200" b="1" dirty="0" smtClean="0"/>
              <a:t>     </a:t>
            </a:r>
            <a:endParaRPr lang="th-TH" sz="3200" b="1" dirty="0"/>
          </a:p>
        </p:txBody>
      </p:sp>
      <p:pic>
        <p:nvPicPr>
          <p:cNvPr id="3074" name="Picture 2" descr="http://t1.gstatic.com/images?q=tbn:ANd9GcSQytP7IpIbqxhG-PicKHRi9BWl0uxGxtJKN1CWtblW72GHrjb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492896"/>
            <a:ext cx="4015333" cy="4015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32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784976" cy="1143000"/>
          </a:xfrm>
        </p:spPr>
        <p:txBody>
          <a:bodyPr/>
          <a:lstStyle/>
          <a:p>
            <a:r>
              <a:rPr lang="th-TH" dirty="0">
                <a:effectLst/>
              </a:rPr>
              <a:t>ประแจปอนด์หรือประแจวัดแรงบิด </a:t>
            </a:r>
            <a:r>
              <a:rPr lang="en-US" dirty="0">
                <a:effectLst/>
              </a:rPr>
              <a:t>(</a:t>
            </a:r>
            <a:r>
              <a:rPr lang="th-TH" dirty="0" err="1">
                <a:effectLst/>
              </a:rPr>
              <a:t>ทอร์ก</a:t>
            </a:r>
            <a:r>
              <a:rPr lang="th-TH" dirty="0">
                <a:effectLst/>
              </a:rPr>
              <a:t>  </a:t>
            </a:r>
            <a:r>
              <a:rPr lang="th-TH" dirty="0" err="1">
                <a:effectLst/>
              </a:rPr>
              <a:t>เว้นท์</a:t>
            </a:r>
            <a:r>
              <a:rPr lang="th-TH" dirty="0">
                <a:effectLst/>
              </a:rPr>
              <a:t> </a:t>
            </a:r>
            <a:r>
              <a:rPr lang="en-US" dirty="0">
                <a:effectLst/>
              </a:rPr>
              <a:t>: Torque Wrenches)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6620" y="1844824"/>
            <a:ext cx="8928991" cy="3474720"/>
          </a:xfrm>
        </p:spPr>
        <p:txBody>
          <a:bodyPr>
            <a:normAutofit fontScale="92500" lnSpcReduction="20000"/>
          </a:bodyPr>
          <a:lstStyle/>
          <a:p>
            <a:r>
              <a:rPr lang="th-TH" sz="3200" b="1" dirty="0" smtClean="0"/>
              <a:t>     ประแจ</a:t>
            </a:r>
            <a:r>
              <a:rPr lang="th-TH" sz="3200" b="1" dirty="0"/>
              <a:t>ปอนด์ ทำหน้าที่ ใช้สำหรับขันสลักเกลียวหรือการ</a:t>
            </a:r>
            <a:r>
              <a:rPr lang="th-TH" sz="3200" b="1" dirty="0" err="1"/>
              <a:t>ขันน๊ดตยึด</a:t>
            </a:r>
            <a:r>
              <a:rPr lang="th-TH" sz="3200" b="1" dirty="0"/>
              <a:t>ชิ้นงานที่จำเป็นต้องขันให้แน่นตามค่าที่พิกัดที่กำหนด เช่น </a:t>
            </a:r>
            <a:r>
              <a:rPr lang="th-TH" sz="3200" b="1" dirty="0" err="1"/>
              <a:t>น๊อต</a:t>
            </a:r>
            <a:r>
              <a:rPr lang="th-TH" sz="3200" b="1" dirty="0"/>
              <a:t>ยึดฝาสูบ </a:t>
            </a:r>
            <a:r>
              <a:rPr lang="th-TH" sz="3200" b="1" dirty="0" err="1"/>
              <a:t>น๊อต</a:t>
            </a:r>
            <a:r>
              <a:rPr lang="th-TH" sz="3200" b="1" dirty="0"/>
              <a:t>ยึดประกับก้านสูบ เป็นต้น ประแจปอนด์ แบ่งออกได้ </a:t>
            </a:r>
            <a:endParaRPr lang="en-US" sz="3200" b="1" dirty="0"/>
          </a:p>
          <a:p>
            <a:r>
              <a:rPr lang="en-US" sz="3200" b="1" dirty="0"/>
              <a:t>3 </a:t>
            </a:r>
            <a:r>
              <a:rPr lang="th-TH" sz="3200" b="1" dirty="0"/>
              <a:t>ประเภท คือ</a:t>
            </a:r>
            <a:endParaRPr lang="en-US" sz="3200" b="1" dirty="0"/>
          </a:p>
          <a:p>
            <a:r>
              <a:rPr lang="en-US" sz="3200" b="1" dirty="0"/>
              <a:t>1.</a:t>
            </a:r>
            <a:r>
              <a:rPr lang="th-TH" sz="3200" b="1" dirty="0"/>
              <a:t>ประแจปอนด์แบบ</a:t>
            </a:r>
            <a:r>
              <a:rPr lang="th-TH" sz="3200" b="1" dirty="0" err="1" smtClean="0"/>
              <a:t>หน้าปัทม์</a:t>
            </a:r>
            <a:endParaRPr lang="en-US" sz="3200" b="1" dirty="0"/>
          </a:p>
          <a:p>
            <a:r>
              <a:rPr lang="en-US" sz="3200" b="1" dirty="0"/>
              <a:t>2.</a:t>
            </a:r>
            <a:r>
              <a:rPr lang="th-TH" sz="3200" b="1" dirty="0"/>
              <a:t>ประแจปอนด์แบบเข็มชี้</a:t>
            </a:r>
            <a:endParaRPr lang="en-US" sz="3200" b="1" dirty="0"/>
          </a:p>
          <a:p>
            <a:r>
              <a:rPr lang="en-US" sz="3200" b="1" dirty="0"/>
              <a:t>3.</a:t>
            </a:r>
            <a:r>
              <a:rPr lang="th-TH" sz="3200" b="1" dirty="0"/>
              <a:t>ประแจปอนด์แบบไมโครมิเตอร์</a:t>
            </a:r>
            <a:endParaRPr lang="en-US" sz="3200" b="1" dirty="0"/>
          </a:p>
          <a:p>
            <a:endParaRPr lang="th-TH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068960"/>
            <a:ext cx="3993232" cy="3561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174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6512511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ปลอดรัดแหวนลูกสูบ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07504" y="1268760"/>
            <a:ext cx="5688632" cy="5040560"/>
          </a:xfrm>
        </p:spPr>
        <p:txBody>
          <a:bodyPr>
            <a:normAutofit lnSpcReduction="10000"/>
          </a:bodyPr>
          <a:lstStyle/>
          <a:p>
            <a:r>
              <a:rPr lang="th-TH" sz="3200" dirty="0"/>
              <a:t>ทำหน้าที่ ใช้สำหรับบีบรัดแหวนลูกสูบ เพื่อใช้ในการประกอบลูกสูบเข้ากับกระบอกสูบของเครื่องยนต์</a:t>
            </a:r>
            <a:endParaRPr lang="en-US" sz="3200" dirty="0"/>
          </a:p>
          <a:p>
            <a:r>
              <a:rPr lang="th-TH" sz="3200" b="1" dirty="0"/>
              <a:t>การใช้งาน</a:t>
            </a:r>
            <a:endParaRPr lang="en-US" sz="3200" dirty="0"/>
          </a:p>
          <a:p>
            <a:r>
              <a:rPr lang="th-TH" sz="3200" dirty="0"/>
              <a:t>นำปลอกรัดแหวนลูกสูบมา แล้วใช้ด้ามขันปลอกรัดแหวนลูกสูบขยายตัวออกให้โตกว่าลูกสูบ แล้วนำไปครอบลูกสูบไว้จึงใช้ด้ามขันบีบรัดแหวนลูกสูบให้แน่น ต่อจากนั้นก็ใช้ท่อนไม้เคาะหรือกระแทก ส่งลูกสูบเข้าไปในกระบอกสูบของเครื่องยนต์</a:t>
            </a:r>
            <a:endParaRPr lang="en-US" sz="3200" dirty="0"/>
          </a:p>
          <a:p>
            <a:endParaRPr lang="th-TH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022" y="1412776"/>
            <a:ext cx="3168352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622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259632" y="332656"/>
            <a:ext cx="6512511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คีมถ่างแหวนลูกสูบ</a:t>
            </a:r>
            <a:endParaRPr lang="en-US" dirty="0">
              <a:effectLst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07504" y="1196752"/>
            <a:ext cx="9036496" cy="3474720"/>
          </a:xfrm>
        </p:spPr>
        <p:txBody>
          <a:bodyPr>
            <a:normAutofit lnSpcReduction="10000"/>
          </a:bodyPr>
          <a:lstStyle/>
          <a:p>
            <a:r>
              <a:rPr lang="th-TH" sz="3200" dirty="0" smtClean="0"/>
              <a:t>       คีม</a:t>
            </a:r>
            <a:r>
              <a:rPr lang="th-TH" sz="3200" dirty="0"/>
              <a:t>ถ่างแหวนลูกสูบ ใช้สำหรับถอดและประกอบแหวนลูกสูบเข้าร่องแหวนลูกสูบ</a:t>
            </a:r>
            <a:endParaRPr lang="en-US" sz="3200" dirty="0"/>
          </a:p>
          <a:p>
            <a:r>
              <a:rPr lang="th-TH" sz="3200" b="1" dirty="0"/>
              <a:t>การใช้งาน</a:t>
            </a:r>
            <a:endParaRPr lang="en-US" sz="3200" dirty="0"/>
          </a:p>
          <a:p>
            <a:r>
              <a:rPr lang="th-TH" sz="3200" dirty="0"/>
              <a:t>ในการถอดแหวนลูกสูบออกมาแต่ละครั้ง อาจจะทำการเปลี่ยนแหวนลูกสูบใหม่ หรืออาจจะถอดออกมา เพื่อเซาะร่องแหวนลูกสูบแหวนลูกสูบเป็นชิ้นส่วนที่เปราะจึงควรใช้คีมถ่างแหวนลูกสูบด้วยความระมัดระวัง มิฉะนั้นแหวนลูกสูบอาจจะหักได้ง่าย</a:t>
            </a:r>
            <a:endParaRPr lang="en-US" sz="3200" dirty="0"/>
          </a:p>
          <a:p>
            <a:endParaRPr lang="th-TH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305299"/>
            <a:ext cx="4266034" cy="2236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867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03648" y="404664"/>
            <a:ext cx="6696744" cy="1143000"/>
          </a:xfrm>
        </p:spPr>
        <p:txBody>
          <a:bodyPr/>
          <a:lstStyle/>
          <a:p>
            <a:pPr algn="ctr"/>
            <a:r>
              <a:rPr lang="th-TH" dirty="0" smtClean="0">
                <a:effectLst/>
              </a:rPr>
              <a:t>เครื่องมือ</a:t>
            </a:r>
            <a:r>
              <a:rPr lang="th-TH" dirty="0">
                <a:effectLst/>
              </a:rPr>
              <a:t>กดสปริงลิ้น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5334" y="1052736"/>
            <a:ext cx="8820472" cy="3474720"/>
          </a:xfrm>
        </p:spPr>
        <p:txBody>
          <a:bodyPr>
            <a:normAutofit fontScale="92500"/>
          </a:bodyPr>
          <a:lstStyle/>
          <a:p>
            <a:r>
              <a:rPr lang="th-TH" sz="3600" dirty="0" smtClean="0"/>
              <a:t>      เครื่องมือ</a:t>
            </a:r>
            <a:r>
              <a:rPr lang="th-TH" sz="3600" dirty="0"/>
              <a:t>กดสปริงลิ้น ใช้สำหรับกดสปริงเพื่อถอดหรือประกอบลิ้นไอดี และลิ้นไอเสียของเครื่องยนต์</a:t>
            </a:r>
            <a:endParaRPr lang="en-US" sz="3600" dirty="0"/>
          </a:p>
          <a:p>
            <a:r>
              <a:rPr lang="th-TH" sz="3600" b="1" dirty="0"/>
              <a:t>การใช้งาน</a:t>
            </a:r>
            <a:endParaRPr lang="en-US" sz="3600" dirty="0"/>
          </a:p>
          <a:p>
            <a:r>
              <a:rPr lang="th-TH" sz="3600" dirty="0" smtClean="0"/>
              <a:t>       เมื่อ</a:t>
            </a:r>
            <a:r>
              <a:rPr lang="th-TH" sz="3600" dirty="0"/>
              <a:t>นำเครื่องมือกดสปริงลิ้นมาใช้งานควรกด</a:t>
            </a:r>
            <a:r>
              <a:rPr lang="th-TH" sz="3600" dirty="0" err="1"/>
              <a:t>ตัวล็</a:t>
            </a:r>
            <a:r>
              <a:rPr lang="th-TH" sz="3600" dirty="0"/>
              <a:t>อกเสอมหลังจากกดสปริงลิ้นเข้าไป เพื่อป้องกันอันตรายที่อาจจะเกิดขึ้นได้ และในขณะเอาประกับเกือกม้าออกมาแล้ว ควรค่อย ๆ ปล่อยให้สปริงคืนตัวอย่างช้า ๆ</a:t>
            </a:r>
            <a:endParaRPr lang="th-TH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437112"/>
            <a:ext cx="4080495" cy="2072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996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1520" y="1484784"/>
            <a:ext cx="8712967" cy="3960440"/>
          </a:xfrm>
        </p:spPr>
        <p:txBody>
          <a:bodyPr/>
          <a:lstStyle/>
          <a:p>
            <a:pPr algn="l"/>
            <a:r>
              <a:rPr lang="th-TH" sz="3600" dirty="0" smtClean="0"/>
              <a:t>           </a:t>
            </a:r>
            <a:r>
              <a:rPr lang="th-TH" sz="3600" b="0" dirty="0" smtClean="0"/>
              <a:t>เครื่องมือ</a:t>
            </a:r>
            <a:r>
              <a:rPr lang="th-TH" sz="3600" b="0" dirty="0"/>
              <a:t>เป็นพื้นฐานที่สำคัญมาก สำหรับงานซ่อม</a:t>
            </a:r>
            <a:r>
              <a:rPr lang="th-TH" sz="3600" b="0" dirty="0" smtClean="0"/>
              <a:t>รถยนต์ไม่</a:t>
            </a:r>
            <a:r>
              <a:rPr lang="th-TH" sz="3600" b="0" dirty="0"/>
              <a:t>ว่าจะเป็นการถอดแยกชิ้นส่วนสำหรับการปรับแต่งเครื่องยนต์   ซึ่งเป็นงานหลักของงานซ่อมประกอบรถยนต์</a:t>
            </a:r>
            <a:r>
              <a:rPr lang="th-TH" sz="3600" dirty="0"/>
              <a:t/>
            </a:r>
            <a:br>
              <a:rPr lang="th-TH" sz="3600" dirty="0"/>
            </a:br>
            <a:endParaRPr lang="th-TH" sz="36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681256"/>
          </a:xfrm>
        </p:spPr>
        <p:txBody>
          <a:bodyPr>
            <a:normAutofit fontScale="92500" lnSpcReduction="10000"/>
          </a:bodyPr>
          <a:lstStyle/>
          <a:p>
            <a:r>
              <a:rPr lang="th-TH" sz="4400" b="1" dirty="0" smtClean="0"/>
              <a:t>สรุป</a:t>
            </a:r>
            <a:endParaRPr lang="th-TH" sz="44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60" y="3295004"/>
            <a:ext cx="2265040" cy="240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1" y="3295005"/>
            <a:ext cx="2520280" cy="240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295005"/>
            <a:ext cx="2986448" cy="240527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318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สลิปสตรีม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องค์ประกอบ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สลิปสตรีม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359</TotalTime>
  <Words>518</Words>
  <Application>Microsoft Office PowerPoint</Application>
  <PresentationFormat>นำเสนอทางหน้าจอ (4:3)</PresentationFormat>
  <Paragraphs>36</Paragraphs>
  <Slides>10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10</vt:i4>
      </vt:variant>
    </vt:vector>
  </HeadingPairs>
  <TitlesOfParts>
    <vt:vector size="11" baseType="lpstr">
      <vt:lpstr>สลิปสตรีม</vt:lpstr>
      <vt:lpstr>  เครื่องมือช่างยนต์ (Auto Mechanic hand tools)</vt:lpstr>
      <vt:lpstr>ความหมายของเครื่องมือ </vt:lpstr>
      <vt:lpstr>ไมโครมิเตอร์ (Micrometer)</vt:lpstr>
      <vt:lpstr>เวอร์เนียร์แคลิปเปอร์ (Vernier caliper)</vt:lpstr>
      <vt:lpstr>ฟิลเลอร์เกจ (Feeler gauge) </vt:lpstr>
      <vt:lpstr>ประแจปอนด์หรือประแจวัดแรงบิด (ทอร์ก  เว้นท์ : Torque Wrenches)</vt:lpstr>
      <vt:lpstr>ปลอดรัดแหวนลูกสูบ</vt:lpstr>
      <vt:lpstr>คีมถ่างแหวนลูกสูบ</vt:lpstr>
      <vt:lpstr>เครื่องมือกดสปริงลิ้น</vt:lpstr>
      <vt:lpstr>           เครื่องมือเป็นพื้นฐานที่สำคัญมาก สำหรับงานซ่อมรถยนต์ไม่ว่าจะเป็นการถอดแยกชิ้นส่วนสำหรับการปรับแต่งเครื่องยนต์   ซึ่งเป็นงานหลักของงานซ่อมประกอบรถยนต์ </vt:lpstr>
    </vt:vector>
  </TitlesOfParts>
  <Company>KKD Computer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การบำรุงรักษารถยนต์ประจำวัน</dc:title>
  <dc:creator>KKD 2011 V.2</dc:creator>
  <cp:lastModifiedBy>KKD 2011 V.2</cp:lastModifiedBy>
  <cp:revision>27</cp:revision>
  <dcterms:created xsi:type="dcterms:W3CDTF">2012-02-14T17:25:14Z</dcterms:created>
  <dcterms:modified xsi:type="dcterms:W3CDTF">2012-03-01T04:14:37Z</dcterms:modified>
</cp:coreProperties>
</file>