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  </a:t>
            </a:r>
            <a:r>
              <a:rPr lang="th-TH" sz="8000" dirty="0">
                <a:effectLst/>
              </a:rPr>
              <a:t> ประวัติของรถยนต์</a:t>
            </a:r>
            <a:endParaRPr lang="en-US" sz="8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5256583" cy="42094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712968" cy="3474720"/>
          </a:xfrm>
        </p:spPr>
        <p:txBody>
          <a:bodyPr/>
          <a:lstStyle/>
          <a:p>
            <a:r>
              <a:rPr lang="th-TH" sz="3200" dirty="0" smtClean="0"/>
              <a:t>       มนุษย์</a:t>
            </a:r>
            <a:r>
              <a:rPr lang="th-TH" sz="3200" dirty="0"/>
              <a:t>ได้คิดค้นและประดิษฐ์ยานพาหนะทางบกที่สามารถขับเคลื่อนได้ด้วยกำลังงานของตัวเอง  มาเป็นระยะเวลานานแล้ว แต่สำหรับปัจจุบันนี้มนุษย์ได้พัฒนาโครงสร้าง และส่วนประกอบของเครื่องยนต์ให้มีประสิทธิภาพยิ่งขึ้นโดยประกอบด้วยอุปกรณ์ และชิ้นส่วนต่าง ๆ ที่อยู่กับที่ และชิ้นส่วนที่เคลื่อนที่ ทุกชิ้นส่วนจะต้องทำงานสัมพันธ์กัน จึงจะทำให้เครื่องยนต์ทำงานได้อย่างมีประสิทธิภาพ</a:t>
            </a:r>
            <a:endParaRPr lang="en-US" sz="3200" dirty="0"/>
          </a:p>
        </p:txBody>
      </p:sp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22460"/>
            <a:ext cx="5186461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5616624" cy="1143000"/>
          </a:xfrm>
        </p:spPr>
        <p:txBody>
          <a:bodyPr/>
          <a:lstStyle/>
          <a:p>
            <a:r>
              <a:rPr lang="th-TH" dirty="0">
                <a:effectLst/>
              </a:rPr>
              <a:t> ประวัติของเครื่องยนต์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    </a:t>
            </a:r>
            <a:r>
              <a:rPr lang="th-TH" sz="3200" dirty="0"/>
              <a:t> วิวัฒนาการของเครื่องยนต์เริ่มขึ้นตั่งแต่ศตวรรษที่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17</a:t>
            </a:r>
            <a:r>
              <a:rPr lang="en-US" sz="3200" dirty="0"/>
              <a:t> </a:t>
            </a:r>
            <a:r>
              <a:rPr lang="th-TH" sz="3200" dirty="0"/>
              <a:t>เป็นต้นมาการพัฒนาของเครื่องยนต์ในครั้งแรกเริ่มขึ้นเมื่อ</a:t>
            </a:r>
            <a:endParaRPr lang="en-US" sz="3200" dirty="0"/>
          </a:p>
          <a:p>
            <a:r>
              <a:rPr lang="en-US" sz="3200" dirty="0"/>
              <a:t>    - </a:t>
            </a:r>
            <a:r>
              <a:rPr lang="th-TH" sz="3200" dirty="0"/>
              <a:t>ปี ค</a:t>
            </a:r>
            <a:r>
              <a:rPr lang="en-US" sz="3200" dirty="0"/>
              <a:t>.</a:t>
            </a:r>
            <a:r>
              <a:rPr lang="th-TH" sz="3200" dirty="0"/>
              <a:t>ศ</a:t>
            </a:r>
            <a:r>
              <a:rPr lang="en-US" sz="3200" dirty="0"/>
              <a:t>.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1769</a:t>
            </a:r>
            <a:r>
              <a:rPr lang="en-US" sz="3200" dirty="0"/>
              <a:t> </a:t>
            </a:r>
            <a:r>
              <a:rPr lang="th-TH" sz="3200" dirty="0"/>
              <a:t>นายนิ</a:t>
            </a:r>
            <a:r>
              <a:rPr lang="th-TH" sz="3200" dirty="0" err="1"/>
              <a:t>โคลัส</a:t>
            </a:r>
            <a:r>
              <a:rPr lang="th-TH" sz="3200" dirty="0"/>
              <a:t> </a:t>
            </a:r>
            <a:r>
              <a:rPr lang="th-TH" sz="3200" dirty="0" err="1"/>
              <a:t>คอง</a:t>
            </a:r>
            <a:r>
              <a:rPr lang="th-TH" sz="3200" dirty="0"/>
              <a:t>นอง </a:t>
            </a:r>
            <a:r>
              <a:rPr lang="en-US" sz="3200" dirty="0"/>
              <a:t>(Nicholas  </a:t>
            </a:r>
            <a:r>
              <a:rPr lang="en-US" sz="3200" dirty="0" err="1"/>
              <a:t>Cugnot</a:t>
            </a:r>
            <a:r>
              <a:rPr lang="en-US" sz="3200" dirty="0"/>
              <a:t>) </a:t>
            </a:r>
            <a:r>
              <a:rPr lang="th-TH" sz="3200" dirty="0"/>
              <a:t>วิศวกรกองทับบกฝรั่งเศสได้พัฒนาเอาเครื่องจักรไอน้ำนำไปติดตั้งบนรถไอน้ำวิ่งบนท้องถนนเป็นครั้งแรก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42889"/>
            <a:ext cx="5112568" cy="2050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96944" cy="5760640"/>
          </a:xfrm>
        </p:spPr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1860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นายเลอ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นัวส์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(Lenoir)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ชาวฝรั่งเศส ได้พัฒนาเครื่องยนต์สันดาปภายในด้วยการใช้แก๊สถ่านหินเป็นเชื้อเพลิงซึ่งทำให้เครื่องยนต์มีสมรรถนะเพียง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3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เปอร์เซ็นต์เท่านั้น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1867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ออต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โต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(Otto)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และนาย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ลาร์เก็น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Largen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)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ได้ปรับปรุงเครื่องยนต์สันดาปภายในให้มีสมรรถนะสูงขึ้นถึง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9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เปอร์เซ็นต์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1878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นายออโต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(Otto)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ชาวเยอรมัน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ได้ประดิษฐ์เครื่องยนต์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จังหวะโดยวิธีอัดไอดีให้มีแรงดันสูงสำเร็จเป็นครั้งแรก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933056"/>
            <a:ext cx="4375373" cy="28507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496944" cy="5040560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1878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นายดู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กัลต์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เดลรก์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Dugald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Clerk)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ชาวสก็อต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ได้ประดิษฐ์ เครื่องยนต์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จังหวะด้วยวิธีการใช้ลูกสูบขับไล่ไอเสียออกทางช่องทางที่เจาะไว้ที่กระบอกสูบ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.1883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นายก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อตเท็บ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เดมเลอร์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Gottieb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Daimler)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และนายวิ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ลเลียม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เมบัช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(William  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Maybach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ได้ทำการพัฒนาเครื่องยนต์ที่มีประสิทธิภาพที่ดีกว่าเครื่องยนต์ของนาย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ออต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โต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1885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นายก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อตเท็บ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เดมเลอร์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และนาย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ดาร์ล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เบนซ์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(Carl  Benz)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ได้ร่วมกันผลิตรถยนต์ออกขายในประเทศเยอรมัน ยี่ห้อ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เดมเลอร์เบนซ์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760" y="4509120"/>
            <a:ext cx="3182140" cy="22322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15009" y="404664"/>
            <a:ext cx="8605463" cy="525658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1987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บอช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(Bosch)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ได้คิดแระดิษฐ์ระบบจุดระเบิดด้วย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แม็กนี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โตขึ้นใช้กับ เครื่องยนต์เป็นครั้งแรก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1889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ดันล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อป ชาวอังกฤษ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เป็นผู้ริเริ่มคิดผลิตยางรถยนต์ที่มียางในเป็นครั้งแรก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1897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ดร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รูดอล์ฟ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ดีเซล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Dr.Rudolf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Diesel)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เป็นวิศวกรชาวเยอรมันได้ประดิษฐ์ เครื่องยนต์ที่จุดระเบิดด้วยการอัดอากาศให้เกิดอุณหภูมิสูง 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1906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เฮน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รี่ 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รอยซ์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(Henry  Royce)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ชาวอังกฤษ ได้ผลิตเครื่องยนต์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โรลส์รอยซ์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ใช้กับรถยนต์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โรลส์รอยซ์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1911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คาดิแลด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ได้ผลิตมอเตอร์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สตาร์ต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เพื่อใช้ขับเคลื่อนเครื่องยนต์เป็นครั้งแรก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568952" cy="504056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1912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นาย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เปอโยต์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ชาวฝรั่งเศส เป็นผู้ที่ผลิตเครื่องยนต์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DOHC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เป็นครั้งแรก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1916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บริษัท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BMW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ก่อกำเนิดขึ้น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1957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ดร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เฟลิกซ์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แวง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เกิล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Dr.Felix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Wangle)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วิศวกรชาวเยอรมันเป็นผู้ผลิตเครื่องยนต์ลูกสูบหมุนเป็นครั้งแรก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-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ปี ค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ศ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. 1958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บริษัท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NSU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ประเทศเยอรมัน ผลิตรถยนต์ที่ใช้เครื่องยนต์ลูกสูบหมุน หรือแวง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เกิล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เป็นบริษัทแรก 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48" y="4365104"/>
            <a:ext cx="383558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330" y="4365104"/>
            <a:ext cx="391407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โครงสร้างของเครื่องยนต์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9036496" cy="34747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เครื่องยนต์</a:t>
            </a:r>
            <a:r>
              <a:rPr lang="th-TH" sz="2800" b="1" dirty="0"/>
              <a:t>ของรถยนต์จะต้องมีขนาดเล็กและน้ำหนักเบาให้กำลังสูงสุดดูแลรักษาง่ายขณะเดียวกันเครื่องต้องเดินเรียบขณะทำงานดังนั้น  รถยนต์ส่วนใหญ่จึงนิยมใช้เครื่องยนต์แก๊ส</a:t>
            </a:r>
            <a:r>
              <a:rPr lang="th-TH" sz="2800" b="1" dirty="0" err="1"/>
              <a:t>โซลีน</a:t>
            </a:r>
            <a:r>
              <a:rPr lang="th-TH" sz="2800" b="1" dirty="0"/>
              <a:t>และดีเซลตัวเครื่องยนต์เป็นชิ้นส่วนหลักของรถยนต์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24944"/>
            <a:ext cx="4372704" cy="33049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696744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เครื่องยนต์แก๊สโซ</a:t>
            </a:r>
            <a:r>
              <a:rPr lang="th-TH" dirty="0" err="1">
                <a:effectLst/>
              </a:rPr>
              <a:t>ลีน</a:t>
            </a:r>
            <a:r>
              <a:rPr lang="th-TH" dirty="0">
                <a:effectLst/>
              </a:rPr>
              <a:t>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268760"/>
            <a:ext cx="8820472" cy="3474720"/>
          </a:xfrm>
        </p:spPr>
        <p:txBody>
          <a:bodyPr>
            <a:normAutofit/>
          </a:bodyPr>
          <a:lstStyle/>
          <a:p>
            <a:r>
              <a:rPr lang="th-TH" sz="3200" b="1" dirty="0" smtClean="0"/>
              <a:t>     </a:t>
            </a:r>
            <a:r>
              <a:rPr lang="th-TH" sz="2800" b="1" dirty="0" smtClean="0"/>
              <a:t>เป็น</a:t>
            </a:r>
            <a:r>
              <a:rPr lang="th-TH" sz="2800" b="1" dirty="0"/>
              <a:t>เครื่องยนต์ที่ใช้วิธีเผาไหม้ส่วนผสมของน้ำมันเชื้อเพลิงและอากาศภายนอกในกระบอกสูบ จากนั้นแรงดันอากาศจะถูกเปลี่ยนโดยลูกสูบ </a:t>
            </a:r>
            <a:r>
              <a:rPr lang="en-US" sz="2800" b="1" dirty="0"/>
              <a:t>,</a:t>
            </a:r>
            <a:r>
              <a:rPr lang="th-TH" sz="2800" b="1" dirty="0"/>
              <a:t>ก้านสูบ และเพลาข้อเหวี่ยง ทำให้เกิดพลังงานเคลื่อนตัว</a:t>
            </a:r>
            <a:endParaRPr lang="en-US" sz="2800" b="1" dirty="0"/>
          </a:p>
        </p:txBody>
      </p:sp>
      <p:pic>
        <p:nvPicPr>
          <p:cNvPr id="5" name="Picture 2" descr="http://t2.gstatic.com/images?q=tbn:ANd9GcQb3pi-rnqFv1mNpTQs2-Yj93JkIsLgVlJnn7Dc9MkrcFQ2b9Gvq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5112568" cy="34563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เครื่องยนต์ดีเซล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8136904" cy="3474720"/>
          </a:xfrm>
        </p:spPr>
        <p:txBody>
          <a:bodyPr/>
          <a:lstStyle/>
          <a:p>
            <a:r>
              <a:rPr lang="th-TH" sz="2800" b="1" dirty="0" smtClean="0"/>
              <a:t>       เป็น</a:t>
            </a:r>
            <a:r>
              <a:rPr lang="th-TH" sz="2800" b="1" dirty="0"/>
              <a:t>เครื่องยนต์ที่มีการเผาไหม้โดยอากาศในกระบอกสูบ ซึ่งถูกอัดจนถึงอุณหภูมิสูงจุดหนึ่ง น้ำมันเชื้อเพลิงในรูปของละอองน้ำมันจะถูกฉีดเข้ามาในกระบอกสูบ ทำให้เกิดการจุดระเบิดทันทีใดแรงดันอากาศขึ้นจะถูกเปลี่ยนโดยลูกสูบ </a:t>
            </a:r>
            <a:r>
              <a:rPr lang="en-US" sz="2800" b="1" dirty="0"/>
              <a:t>,</a:t>
            </a:r>
            <a:r>
              <a:rPr lang="th-TH" sz="2800" b="1" dirty="0"/>
              <a:t>ก้านสูบ และเพลาข้อเหวี่ยง ทำให้เกิดพลังงานเคลื่อนตัว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63458"/>
            <a:ext cx="3507159" cy="325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81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 เครื่องยนต์โรตารี่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8136904" cy="3474720"/>
          </a:xfrm>
        </p:spPr>
        <p:txBody>
          <a:bodyPr/>
          <a:lstStyle/>
          <a:p>
            <a:r>
              <a:rPr lang="th-TH" sz="2800" b="1" dirty="0" smtClean="0"/>
              <a:t>         เครื่องยนต์</a:t>
            </a:r>
            <a:r>
              <a:rPr lang="th-TH" sz="2800" b="1" dirty="0"/>
              <a:t>โรตารี่จะมีโรเต</a:t>
            </a:r>
            <a:r>
              <a:rPr lang="th-TH" sz="2800" b="1" dirty="0" err="1"/>
              <a:t>อร์รูป</a:t>
            </a:r>
            <a:r>
              <a:rPr lang="th-TH" sz="2800" b="1" dirty="0"/>
              <a:t>แคปซูลหมุนในกระบอกสูบรูปรังไหมเพื่อทำให้เกิดพลังงานเคลื่อนตัว การหมุนของโร</a:t>
            </a:r>
            <a:r>
              <a:rPr lang="th-TH" sz="2800" b="1" dirty="0" err="1"/>
              <a:t>เตอร์</a:t>
            </a:r>
            <a:r>
              <a:rPr lang="th-TH" sz="2800" b="1" dirty="0"/>
              <a:t>ทำให้เกิดการอัดอากาศจุดระเบิดและเผาไหม้ส่วนผสมของอากาศและเชื้อเพลิง จากนั้นแรงดันอากาศที่เกิดขึ้นจะทำให้เกิดแรงหมุนในเพลาลูกเบี้ยว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4" name="Picture 2" descr="http://t0.gstatic.com/images?q=tbn:ANd9GcQFa6Cd8RMFCgB_ecGvIroKi8X_UsWLgxv2ER1WMfcqZ78DZOFln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4984"/>
            <a:ext cx="4248472" cy="331236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22604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 โครงสร้างพื้นฐานของเครื่องยนต์แก๊สโซ</a:t>
            </a:r>
            <a:r>
              <a:rPr lang="th-TH" dirty="0" err="1">
                <a:effectLst/>
              </a:rPr>
              <a:t>ลีน</a:t>
            </a:r>
            <a:r>
              <a:rPr lang="th-TH" dirty="0">
                <a:effectLst/>
              </a:rPr>
              <a:t>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755576" y="1340768"/>
            <a:ext cx="7632848" cy="4320480"/>
          </a:xfrm>
        </p:spPr>
        <p:txBody>
          <a:bodyPr/>
          <a:lstStyle/>
          <a:p>
            <a:r>
              <a:rPr lang="th-TH" sz="2800" b="1" dirty="0" smtClean="0"/>
              <a:t>          </a:t>
            </a:r>
            <a:r>
              <a:rPr lang="th-TH" sz="3200" b="1" dirty="0" smtClean="0"/>
              <a:t>หาก</a:t>
            </a:r>
            <a:r>
              <a:rPr lang="th-TH" sz="3200" b="1" dirty="0"/>
              <a:t>เราพยายามแยกแยะเครื่องยนต์ตามลักษณะโครงสร้างแล้ว เราอาจแบ่งออกได้เป็นตัวเครื่องยนต์หลักซึ่งเป็นที่กำเนิดแรงดันอันเกิดจากการเผาไหม้ในห้องเผาไหม้ แล้วถูกเปลี่ยนเป็นจังหวะการทำงานที่หมุนเวียนไป และอุปกรณ์อื่น ๆ  ซึ่งช่วยเกื้อกูลและควบคุมการทำงานของเครื่องยนต์หลักและอุปกรณ์ช่วยอื่น ๆ  ได้ดังนี้</a:t>
            </a:r>
            <a:endParaRPr lang="en-US" sz="32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414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92525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th-TH" dirty="0">
                <a:effectLst/>
              </a:rPr>
              <a:t>ตัวเครื่องยนต์หลัก ประกอบด้วยชิ้นส่วนต่าง ๆ  ดังนี้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15616" y="2060848"/>
            <a:ext cx="6400800" cy="3474720"/>
          </a:xfrm>
        </p:spPr>
        <p:txBody>
          <a:bodyPr/>
          <a:lstStyle/>
          <a:p>
            <a:r>
              <a:rPr lang="en-US" sz="2800" b="1" dirty="0"/>
              <a:t>-    </a:t>
            </a:r>
            <a:r>
              <a:rPr lang="th-TH" sz="3200" b="1" dirty="0"/>
              <a:t>เสื้อสูบ </a:t>
            </a:r>
            <a:r>
              <a:rPr lang="th-TH" sz="3200" dirty="0"/>
              <a:t>เป็นชิ้นส่วนพื้นฐานของเครื่องยนต์ซึ่งเป็นเสมือนกรอบของเครื่องยนต์ และห่อหุ้มกระบอกสูบไว้</a:t>
            </a:r>
            <a:endParaRPr lang="en-US" sz="3200" dirty="0"/>
          </a:p>
          <a:p>
            <a:endParaRPr lang="th-T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84984"/>
            <a:ext cx="3744416" cy="300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6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200" b="1" dirty="0"/>
              <a:t>-    </a:t>
            </a:r>
            <a:r>
              <a:rPr lang="th-TH" sz="3200" b="1" dirty="0"/>
              <a:t>ฝาสูบ</a:t>
            </a:r>
            <a:r>
              <a:rPr lang="th-TH" sz="3200" dirty="0"/>
              <a:t> </a:t>
            </a:r>
            <a:r>
              <a:rPr lang="en-US" sz="3200" dirty="0"/>
              <a:t>(</a:t>
            </a:r>
            <a:r>
              <a:rPr lang="th-TH" sz="3200" dirty="0"/>
              <a:t>ฝาครอบกระบอกสูบ</a:t>
            </a:r>
            <a:r>
              <a:rPr lang="en-US" sz="3200" dirty="0"/>
              <a:t>) </a:t>
            </a:r>
            <a:r>
              <a:rPr lang="th-TH" sz="3200" dirty="0"/>
              <a:t>เป็นที่สำหรับห้องเผาไหม้และกลไกวาล์วต่าง ๆ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44824"/>
            <a:ext cx="4481215" cy="380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8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3474720"/>
          </a:xfrm>
        </p:spPr>
        <p:txBody>
          <a:bodyPr/>
          <a:lstStyle/>
          <a:p>
            <a:r>
              <a:rPr lang="en-US" sz="3200" b="1" dirty="0"/>
              <a:t>-    </a:t>
            </a:r>
            <a:r>
              <a:rPr lang="th-TH" sz="3200" b="1" dirty="0"/>
              <a:t>ลูกสูบ</a:t>
            </a:r>
            <a:r>
              <a:rPr lang="th-TH" sz="3200" dirty="0"/>
              <a:t> จะรับแรงดันที่เกิดจากการเผาไหม้ของเชื้อเพลิง   ทำให้เกิดการเคลื่อนตัวขึ้นลงภายในกระบอกสูบซ้ำแล้วซ้ำอีก</a:t>
            </a:r>
            <a:endParaRPr lang="en-US" sz="3200" dirty="0"/>
          </a:p>
          <a:p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767027" cy="33668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7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/>
          <a:lstStyle/>
          <a:p>
            <a:r>
              <a:rPr lang="en-US" sz="3200" b="1" dirty="0"/>
              <a:t>-    </a:t>
            </a:r>
            <a:r>
              <a:rPr lang="th-TH" sz="3200" b="1" dirty="0"/>
              <a:t>ก้านสูบ</a:t>
            </a:r>
            <a:r>
              <a:rPr lang="th-TH" sz="3200" dirty="0"/>
              <a:t> เป็นตัวถ่ายแรงดันจากการเผาไหม้ที่ได้รับจากลูกสูบไปยังเพลาข้อเหวี่ยง</a:t>
            </a:r>
            <a:endParaRPr lang="en-US" sz="3200" dirty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28" y="1772816"/>
            <a:ext cx="3427189" cy="35358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2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3474720"/>
          </a:xfrm>
        </p:spPr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b="1" dirty="0"/>
              <a:t>-    </a:t>
            </a:r>
            <a:r>
              <a:rPr lang="th-TH" sz="3200" b="1" dirty="0"/>
              <a:t>เพลาข้อเหวี่ยง</a:t>
            </a:r>
            <a:r>
              <a:rPr lang="th-TH" sz="3200" dirty="0"/>
              <a:t> เป็นตัวเปลี่ยนจังหวะการขึ้นลงของลูกสูบให้เป็นการเคลื่อนไหวแบบหมุนเวียน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44824"/>
            <a:ext cx="5294452" cy="35108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78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sz="3200" b="1" dirty="0"/>
              <a:t>-    </a:t>
            </a:r>
            <a:r>
              <a:rPr lang="th-TH" sz="3200" b="1" dirty="0"/>
              <a:t>กลไกลวาล์ว</a:t>
            </a:r>
            <a:r>
              <a:rPr lang="th-TH" sz="3200" dirty="0"/>
              <a:t> เป็นตัวเปิดปิดวาล์วไอดีและไอเสีย</a:t>
            </a:r>
            <a:endParaRPr lang="en-US" sz="3200" dirty="0"/>
          </a:p>
          <a:p>
            <a:r>
              <a:rPr lang="en-US" dirty="0"/>
              <a:t> </a:t>
            </a:r>
            <a:endParaRPr lang="th-TH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5061862" cy="41764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45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3474720"/>
          </a:xfrm>
        </p:spPr>
        <p:txBody>
          <a:bodyPr>
            <a:normAutofit/>
          </a:bodyPr>
          <a:lstStyle/>
          <a:p>
            <a:r>
              <a:rPr lang="en-US" sz="3200" b="1" dirty="0"/>
              <a:t>-    </a:t>
            </a:r>
            <a:r>
              <a:rPr lang="th-TH" sz="3200" b="1" dirty="0"/>
              <a:t>ล้อช่วยแรง</a:t>
            </a:r>
            <a:r>
              <a:rPr lang="th-TH" sz="3200" dirty="0"/>
              <a:t> ทำให้การหมุนของเครื่องยนต์เรียบขึ้น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40768"/>
            <a:ext cx="4358407" cy="370601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0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619672" y="692696"/>
            <a:ext cx="6400800" cy="3474720"/>
          </a:xfrm>
        </p:spPr>
        <p:txBody>
          <a:bodyPr>
            <a:normAutofit/>
          </a:bodyPr>
          <a:lstStyle/>
          <a:p>
            <a:r>
              <a:rPr lang="en-US" sz="3200" b="1" dirty="0"/>
              <a:t>-    </a:t>
            </a:r>
            <a:r>
              <a:rPr lang="th-TH" sz="3200" b="1" dirty="0"/>
              <a:t>อ่างน้ำมันเครื่อง</a:t>
            </a:r>
            <a:r>
              <a:rPr lang="th-TH" sz="3200" dirty="0"/>
              <a:t> เป็นอ่างสะสมน้ำมันเครื่อง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498342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2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2840103" cy="1143000"/>
          </a:xfrm>
        </p:spPr>
        <p:txBody>
          <a:bodyPr/>
          <a:lstStyle/>
          <a:p>
            <a:pPr algn="ctr"/>
            <a:r>
              <a:rPr lang="th-TH" sz="4800" dirty="0"/>
              <a:t> สรุป</a:t>
            </a:r>
            <a:endParaRPr lang="en-US" sz="48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908720"/>
            <a:ext cx="8280920" cy="53732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sz="2800" dirty="0"/>
          </a:p>
          <a:p>
            <a:r>
              <a:rPr lang="th-TH" sz="2800" b="1" dirty="0" smtClean="0"/>
              <a:t>               รถยนต์ได้ถูกคิดค้นประดิษฐ์ขึ้นมาใช้งานตั้งแต่ศตวรรษที่ </a:t>
            </a:r>
            <a:r>
              <a:rPr lang="en-US" sz="2800" b="1" dirty="0" smtClean="0"/>
              <a:t>17 </a:t>
            </a:r>
            <a:r>
              <a:rPr lang="th-TH" sz="2800" b="1" dirty="0" smtClean="0"/>
              <a:t>เป็นต้นมา และได้มีการพัฒนาของเครื่องยนต์มาจนถึงปัจจุบันแต่ก็มีหลักการทำงานที่คล้ายกันเพียงแต่ปัจจุบันเทคโนโลยีได้พัฒนาไปไกลจึงทำให้รถยนต์ในปัจจุบันมีความปลอดภัยในการขับขี่มากกว่าสมัยก่อน และมีโครงสร้างรูปร่างแตกต่างกันออกไปแล้วแต่ความต้องการของผู้ซื้อ แต่ชิ้นส่วนและอุปกรณ์อื่น ๆ ก็ยังเหมือนเดิมแต่อาจจะทำจากวัสดุที่แตกต่างจากสมัยก่อนหรือก็เพิ่มอุปกรณ์เข้าไปเพื่อช่วยอำนวยความสะดวกให้แก่ผู้ขับขี่</a:t>
            </a:r>
            <a:endParaRPr lang="th-TH" sz="2800" b="1" dirty="0"/>
          </a:p>
        </p:txBody>
      </p:sp>
    </p:spTree>
    <p:extLst>
      <p:ext uri="{BB962C8B-B14F-4D97-AF65-F5344CB8AC3E}">
        <p14:creationId xmlns:p14="http://schemas.microsoft.com/office/powerpoint/2010/main" val="247475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393</TotalTime>
  <Words>1135</Words>
  <Application>Microsoft Office PowerPoint</Application>
  <PresentationFormat>นำเสนอทางหน้าจอ (4:3)</PresentationFormat>
  <Paragraphs>43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สลิปสตรีม</vt:lpstr>
      <vt:lpstr>   ประวัติของรถยนต์</vt:lpstr>
      <vt:lpstr>งานนำเสนอ PowerPoint</vt:lpstr>
      <vt:lpstr> ประวัติของเครื่องยนต์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โครงสร้างของเครื่องยนต์</vt:lpstr>
      <vt:lpstr>เครื่องยนต์แก๊สโซลีน </vt:lpstr>
      <vt:lpstr>เครื่องยนต์ดีเซล </vt:lpstr>
      <vt:lpstr> เครื่องยนต์โรตารี่ </vt:lpstr>
      <vt:lpstr> โครงสร้างพื้นฐานของเครื่องยนต์แก๊สโซลีน </vt:lpstr>
      <vt:lpstr>ตัวเครื่องยนต์หลัก ประกอบด้วยชิ้นส่วนต่าง ๆ  ดังนี้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สรุป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34</cp:revision>
  <dcterms:created xsi:type="dcterms:W3CDTF">2012-02-14T17:25:14Z</dcterms:created>
  <dcterms:modified xsi:type="dcterms:W3CDTF">2012-03-01T04:23:32Z</dcterms:modified>
</cp:coreProperties>
</file>