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6DE9415-9019-4A55-A826-6EB4ADF2666C}" type="datetimeFigureOut">
              <a:rPr lang="th-TH" smtClean="0"/>
              <a:t>29/02/55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79512" y="908720"/>
            <a:ext cx="8640960" cy="3600400"/>
          </a:xfrm>
        </p:spPr>
        <p:txBody>
          <a:bodyPr/>
          <a:lstStyle/>
          <a:p>
            <a:pPr algn="ctr"/>
            <a:r>
              <a:rPr lang="th-TH" sz="8000" dirty="0">
                <a:effectLst/>
              </a:rPr>
              <a:t>ประวัติและโครงสร้างของเครื่องยนต์</a:t>
            </a:r>
            <a:endParaRPr lang="en-US" sz="8000" dirty="0">
              <a:effectLst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212975"/>
            <a:ext cx="3147045" cy="3379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577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051720" y="188640"/>
            <a:ext cx="6512511" cy="1143000"/>
          </a:xfrm>
        </p:spPr>
        <p:txBody>
          <a:bodyPr/>
          <a:lstStyle/>
          <a:p>
            <a:r>
              <a:rPr lang="th-TH" dirty="0">
                <a:effectLst/>
              </a:rPr>
              <a:t>ชิ้นส่วนในเครื่องยนต์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79512" y="1196752"/>
            <a:ext cx="8712968" cy="3474720"/>
          </a:xfrm>
        </p:spPr>
        <p:txBody>
          <a:bodyPr>
            <a:normAutofit/>
          </a:bodyPr>
          <a:lstStyle/>
          <a:p>
            <a:r>
              <a:rPr lang="en-US" sz="2800" b="1" dirty="0"/>
              <a:t> </a:t>
            </a:r>
            <a:r>
              <a:rPr lang="th-TH" sz="2800" b="1" dirty="0" smtClean="0"/>
              <a:t>  </a:t>
            </a:r>
            <a:r>
              <a:rPr lang="th-TH" sz="2800" b="1" dirty="0" smtClean="0"/>
              <a:t>    </a:t>
            </a:r>
            <a:r>
              <a:rPr lang="th-TH" sz="2800" b="1" dirty="0" smtClean="0"/>
              <a:t>เครื่องยนต์</a:t>
            </a:r>
            <a:r>
              <a:rPr lang="th-TH" sz="2800" b="1" dirty="0"/>
              <a:t>แก๊สโซ</a:t>
            </a:r>
            <a:r>
              <a:rPr lang="th-TH" sz="2800" b="1" dirty="0" err="1"/>
              <a:t>ลีน</a:t>
            </a:r>
            <a:r>
              <a:rPr lang="th-TH" sz="2800" b="1" dirty="0"/>
              <a:t> และเครื่องยนต์ดีเซลจะประกอบด้วยชิ้นส่วนที่สำคัญ ซึ่งประกอบเข้าเป็นเครื่องยนต์ โดยชิ้นส่วนของเครื่องยนต์แต่ละชิ้นที่นำมาประกอบเข้าด้วยกันนั้นจะต้องทำงานร่วมกัน และจะต้องผลิตขึ้นด้วยวัสดุที่มีความคงทนต่อสภาวะในการทำงานร่วมกันได้เป็นอย่างดี ส่วนประกอบของเครื่องยนต์ที่ทำให้เครื่องยนต์มีทั้งชิ้นส่วนที่อยู่กับที่ และชิ้นส่วนที่เคลื่อนที่ โดยการทำงานของส่วนประกอบทั้งหมดต้องสัมพันธ์กับจังหวะการทำงาน</a:t>
            </a:r>
            <a:endParaRPr lang="en-US" sz="28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789040"/>
            <a:ext cx="3045321" cy="292563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922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784976" cy="1143000"/>
          </a:xfrm>
        </p:spPr>
        <p:txBody>
          <a:bodyPr/>
          <a:lstStyle/>
          <a:p>
            <a:r>
              <a:rPr lang="th-TH" dirty="0">
                <a:effectLst/>
              </a:rPr>
              <a:t>ชิ้นส่วนที่อยู่กับที่  </a:t>
            </a:r>
            <a:r>
              <a:rPr lang="en-US" dirty="0" smtClean="0">
                <a:effectLst/>
              </a:rPr>
              <a:t>(Stationary  </a:t>
            </a:r>
            <a:r>
              <a:rPr lang="en-US" dirty="0">
                <a:effectLst/>
              </a:rPr>
              <a:t>parts )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79512" y="1268760"/>
            <a:ext cx="8712968" cy="5112568"/>
          </a:xfrm>
        </p:spPr>
        <p:txBody>
          <a:bodyPr>
            <a:normAutofit/>
          </a:bodyPr>
          <a:lstStyle/>
          <a:p>
            <a:r>
              <a:rPr lang="th-TH" sz="2800" b="1" dirty="0" smtClean="0"/>
              <a:t>           เสื้อ</a:t>
            </a:r>
            <a:r>
              <a:rPr lang="th-TH" sz="2800" b="1" dirty="0"/>
              <a:t>สูบหรือเรือนสูบ</a:t>
            </a:r>
            <a:r>
              <a:rPr lang="th-TH" sz="2800" dirty="0"/>
              <a:t>  จะเป็นชิ้นส่วนที่มีขนาดใหญ่ซึ่งเป็นโครงสร้างหลักของเครื่องยนต์  สำหรับรองรับและห่อหุ้ม  ส่วนมากจะทำมาจากเหล็กหล่อเทา  เพราะมีความแข็งแรงดีราคาถูก  และบางครั้งเสื้อสูบยังทำมาจากโลหะผสมชนิดเบา  เพราะมีน้ำหนักเบาระบายความร้อนได้ดี  แต่มีราคาแพงเสื้อสูบสามารถแบ่งตามโครงสร้างได้  </a:t>
            </a:r>
            <a:r>
              <a:rPr lang="en-US" sz="2800" dirty="0"/>
              <a:t>2  </a:t>
            </a:r>
            <a:r>
              <a:rPr lang="th-TH" sz="2800" dirty="0"/>
              <a:t>แบบ  คือ</a:t>
            </a:r>
            <a:endParaRPr lang="en-US" sz="2800" dirty="0"/>
          </a:p>
          <a:p>
            <a:r>
              <a:rPr lang="en-US" sz="2800" b="1" dirty="0"/>
              <a:t>1.  </a:t>
            </a:r>
            <a:r>
              <a:rPr lang="th-TH" sz="2800" b="1" dirty="0"/>
              <a:t>เสื้อสูบที่หล่อเย็นด้วยของเหลวหรือน้ำ</a:t>
            </a:r>
            <a:r>
              <a:rPr lang="th-TH" sz="2800" dirty="0"/>
              <a:t> จะออกแบบให้มีช่องทางน้ำหล่อเย็นอยู่โดยรอบของกระบอกสูบเสื้อสูบแบบนี้ส่วนมากจะทำมาจากเหล็กหล่อ</a:t>
            </a:r>
            <a:r>
              <a:rPr lang="th-TH" sz="2800" dirty="0" err="1"/>
              <a:t>เม็ดก</a:t>
            </a:r>
            <a:r>
              <a:rPr lang="th-TH" sz="2800" dirty="0"/>
              <a:t>รา</a:t>
            </a:r>
            <a:r>
              <a:rPr lang="th-TH" sz="2800" dirty="0" err="1"/>
              <a:t>ไฟต์</a:t>
            </a:r>
            <a:r>
              <a:rPr lang="th-TH" sz="2800" dirty="0"/>
              <a:t>แบบเป็นเส้น</a:t>
            </a:r>
            <a:endParaRPr lang="en-US" sz="2800" dirty="0"/>
          </a:p>
          <a:p>
            <a:r>
              <a:rPr lang="en-US" sz="2800" b="1" dirty="0"/>
              <a:t>2.  </a:t>
            </a:r>
            <a:r>
              <a:rPr lang="th-TH" sz="2800" b="1" dirty="0"/>
              <a:t>เสื้อสูบที่หล่อเย็นด้วยอากาศ</a:t>
            </a:r>
            <a:r>
              <a:rPr lang="th-TH" sz="2800" dirty="0"/>
              <a:t> จะออกแบบให้เป็นครีบรอบ ๆ กระบอกสูบ  เพื่อเพิ่มพื้นที่ของผิวในการระบายความร้อน  เสื้อสูบแบบนี้ส่วนมากจะทำมาจากอะลูมิเนียมผสมเพราะมีน้ำหนักเบา  ระบายความร้อนได้ดีกว่าเหล็กหล่อ</a:t>
            </a:r>
            <a:endParaRPr lang="en-US" sz="2800" dirty="0"/>
          </a:p>
          <a:p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54701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928992" cy="1143000"/>
          </a:xfrm>
        </p:spPr>
        <p:txBody>
          <a:bodyPr/>
          <a:lstStyle/>
          <a:p>
            <a:r>
              <a:rPr lang="th-TH" dirty="0">
                <a:effectLst/>
              </a:rPr>
              <a:t>กระบอกสูบ  </a:t>
            </a:r>
            <a:r>
              <a:rPr lang="en-US" dirty="0">
                <a:effectLst/>
              </a:rPr>
              <a:t>(  </a:t>
            </a:r>
            <a:r>
              <a:rPr lang="th-TH" dirty="0">
                <a:effectLst/>
              </a:rPr>
              <a:t>ไซริน</a:t>
            </a:r>
            <a:r>
              <a:rPr lang="th-TH" dirty="0" err="1">
                <a:effectLst/>
              </a:rPr>
              <a:t>เดอร์</a:t>
            </a:r>
            <a:r>
              <a:rPr lang="th-TH" dirty="0">
                <a:effectLst/>
              </a:rPr>
              <a:t>  </a:t>
            </a:r>
            <a:r>
              <a:rPr lang="en-US" dirty="0">
                <a:effectLst/>
              </a:rPr>
              <a:t>:  Cylinders  )</a:t>
            </a:r>
            <a:endParaRPr lang="en-US" dirty="0">
              <a:effectLst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07504" y="1412776"/>
            <a:ext cx="8496944" cy="5013176"/>
          </a:xfrm>
        </p:spPr>
        <p:txBody>
          <a:bodyPr>
            <a:normAutofit/>
          </a:bodyPr>
          <a:lstStyle/>
          <a:p>
            <a:r>
              <a:rPr lang="en-US" sz="3200" b="1" dirty="0"/>
              <a:t> </a:t>
            </a:r>
            <a:endParaRPr lang="en-US" dirty="0"/>
          </a:p>
          <a:p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539552" y="1340768"/>
            <a:ext cx="820891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 smtClean="0"/>
              <a:t>      กระบอก</a:t>
            </a:r>
            <a:r>
              <a:rPr lang="th-TH" b="1" dirty="0"/>
              <a:t>สูบ  เป็นชิ้นส่วนที่มีความสำคัญมาก  โดยจะมีลูกสูบเลื่อนขึ้น </a:t>
            </a:r>
            <a:r>
              <a:rPr lang="en-US" b="1" dirty="0"/>
              <a:t>– </a:t>
            </a:r>
            <a:r>
              <a:rPr lang="th-TH" b="1" dirty="0"/>
              <a:t>ลง  อยู่ภายในกระบอกสูบและส่วนบนของกระบอกสูบจะเป็นส่วนหนึ่งของห้องเผาไหม้  กระบอกสูบจะทำจากเหล็กหล่อ </a:t>
            </a:r>
            <a:endParaRPr lang="th-TH" b="1" dirty="0"/>
          </a:p>
        </p:txBody>
      </p:sp>
      <p:pic>
        <p:nvPicPr>
          <p:cNvPr id="6" name="Picture 2" descr="http://t2.gstatic.com/images?q=tbn:ANd9GcQMEDnzKY8FJ5Qgv3HrbaqtKzCeMlJ7cWzcM3lJlw7hUt2Q3URy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3148" y="2852936"/>
            <a:ext cx="3321719" cy="2796133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03455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71600" y="188640"/>
            <a:ext cx="7920880" cy="1143000"/>
          </a:xfrm>
        </p:spPr>
        <p:txBody>
          <a:bodyPr/>
          <a:lstStyle/>
          <a:p>
            <a:r>
              <a:rPr lang="th-TH" dirty="0">
                <a:effectLst/>
              </a:rPr>
              <a:t>ฝาสูบ  </a:t>
            </a:r>
            <a:r>
              <a:rPr lang="en-US" dirty="0" smtClean="0">
                <a:effectLst/>
              </a:rPr>
              <a:t>(  </a:t>
            </a:r>
            <a:r>
              <a:rPr lang="en-US" dirty="0">
                <a:effectLst/>
              </a:rPr>
              <a:t>Cylinder  head  )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251520" y="1196752"/>
            <a:ext cx="8496944" cy="5040560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     </a:t>
            </a:r>
            <a:r>
              <a:rPr lang="th-TH" sz="2800" b="1" dirty="0"/>
              <a:t>ฝาสูบจะทำหน้าที่</a:t>
            </a:r>
            <a:r>
              <a:rPr lang="th-TH" sz="2800" dirty="0"/>
              <a:t>  ปิดเสื้อสูบติดตั้งอยู่ส่วนบนสุดของเสื้อสูบ และเมื่อประกอบกันเข้ากับกระบอกสูบ และฝาสูบ ฝาสูบเป็นชิ้นส่วนที่ทำให้เกิดการเผาไหม้  โดยทั่วไปฝาสูบจะทำมาจากเหล็กหล่อ หรือ</a:t>
            </a:r>
            <a:r>
              <a:rPr lang="th-TH" sz="2800" dirty="0" err="1"/>
              <a:t>อะลูมิเนียมอัล</a:t>
            </a:r>
            <a:r>
              <a:rPr lang="th-TH" sz="2800" dirty="0"/>
              <a:t>ลอยด์  ฝาสูบถูกขันยึดติดกับเสื้อสูบ</a:t>
            </a:r>
            <a:r>
              <a:rPr lang="th-TH" sz="2800" dirty="0" err="1"/>
              <a:t>ด้วยน๊อต</a:t>
            </a:r>
            <a:r>
              <a:rPr lang="th-TH" sz="2800" dirty="0"/>
              <a:t>  ซึ่งมี</a:t>
            </a:r>
            <a:r>
              <a:rPr lang="th-TH" sz="2800" dirty="0" err="1"/>
              <a:t>ประเก็น</a:t>
            </a:r>
            <a:r>
              <a:rPr lang="th-TH" sz="2800" dirty="0"/>
              <a:t>ฝาสูบวางคั่นอยู่ตรงกลาง  เพื่อป้องกันแก๊สจากห้องเผาไหม้รั่วเข้าไปในห้องเผาไหม้  สำหรับเครื่องยนต์ที่ระบายความร้อนด้วยน้ำ</a:t>
            </a:r>
            <a:endParaRPr lang="en-US" sz="2800" dirty="0"/>
          </a:p>
          <a:p>
            <a:endParaRPr lang="th-TH" sz="3200" b="1" dirty="0"/>
          </a:p>
        </p:txBody>
      </p:sp>
      <p:pic>
        <p:nvPicPr>
          <p:cNvPr id="5" name="Picture 2" descr="http://t1.gstatic.com/images?q=tbn:ANd9GcSylYEXp2qFP5-s3QgtvDvGJSMYH7uTjTERpCxHzhy07WX7V2yWAQ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432300"/>
            <a:ext cx="3952478" cy="3024337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87232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784976" cy="1143000"/>
          </a:xfrm>
        </p:spPr>
        <p:txBody>
          <a:bodyPr/>
          <a:lstStyle/>
          <a:p>
            <a:pPr marL="0" indent="0">
              <a:buNone/>
            </a:pPr>
            <a:r>
              <a:rPr lang="th-TH" dirty="0" err="1">
                <a:effectLst/>
              </a:rPr>
              <a:t>ประเก็น</a:t>
            </a:r>
            <a:r>
              <a:rPr lang="th-TH" dirty="0">
                <a:effectLst/>
              </a:rPr>
              <a:t>ฝาสูบ  </a:t>
            </a:r>
            <a:r>
              <a:rPr lang="en-US" dirty="0" smtClean="0">
                <a:effectLst/>
              </a:rPr>
              <a:t>(Cylinder  </a:t>
            </a:r>
            <a:r>
              <a:rPr lang="en-US" dirty="0">
                <a:effectLst/>
              </a:rPr>
              <a:t>head  gasket  )</a:t>
            </a:r>
            <a:endParaRPr lang="en-US" dirty="0">
              <a:effectLst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323528" y="1628800"/>
            <a:ext cx="8612083" cy="3474720"/>
          </a:xfrm>
        </p:spPr>
        <p:txBody>
          <a:bodyPr>
            <a:normAutofit fontScale="92500"/>
          </a:bodyPr>
          <a:lstStyle/>
          <a:p>
            <a:r>
              <a:rPr lang="th-TH" sz="2800" dirty="0" smtClean="0"/>
              <a:t>       </a:t>
            </a:r>
            <a:r>
              <a:rPr lang="th-TH" sz="2800" dirty="0" err="1" smtClean="0"/>
              <a:t>ประเก็น</a:t>
            </a:r>
            <a:r>
              <a:rPr lang="th-TH" sz="2800" dirty="0"/>
              <a:t>ฝาสูบจะติดตั้งอยู่ระหว่างฝาสูบกับเสื้อสูบ  จะต้องแน่นสนิทและสามารถทนต่อความดันและความร้อนที่เกิดขึ้นในห้องเผาไหม้ได้  </a:t>
            </a:r>
            <a:r>
              <a:rPr lang="th-TH" sz="2800" dirty="0" err="1"/>
              <a:t>ประเก็น</a:t>
            </a:r>
            <a:r>
              <a:rPr lang="th-TH" sz="2800" dirty="0"/>
              <a:t>ฝาสูบทำมาจากแผ่นโลหะอ่อนบาง </a:t>
            </a:r>
            <a:r>
              <a:rPr lang="th-TH" sz="2800" dirty="0" smtClean="0"/>
              <a:t>ๆ</a:t>
            </a:r>
          </a:p>
          <a:p>
            <a:r>
              <a:rPr lang="th-TH" sz="2800" b="1" dirty="0"/>
              <a:t>ทำหน้าที่  คือ</a:t>
            </a:r>
            <a:endParaRPr lang="en-US" sz="2800" dirty="0"/>
          </a:p>
          <a:p>
            <a:r>
              <a:rPr lang="th-TH" sz="2800" dirty="0" smtClean="0"/>
              <a:t>       เพื่อ</a:t>
            </a:r>
            <a:r>
              <a:rPr lang="th-TH" sz="2800" dirty="0"/>
              <a:t>ป้องกันแก๊สหรือน้ำหล่อเย็นรั่วซึมต้องทนต่อความร้อนสูงและนำความร้อนได้ดี</a:t>
            </a:r>
            <a:endParaRPr lang="en-US" sz="2800" dirty="0"/>
          </a:p>
          <a:p>
            <a:r>
              <a:rPr lang="th-TH" sz="2800" dirty="0"/>
              <a:t>ทนต่อการกัดกร่อนได้ดีติดแน่นเข้ากับผิวหน้าสัมผัสของฝาสูบสูบกับเสื้อสูบ</a:t>
            </a:r>
            <a:endParaRPr lang="en-US" sz="2800" dirty="0"/>
          </a:p>
          <a:p>
            <a:r>
              <a:rPr lang="en-US" dirty="0"/>
              <a:t> </a:t>
            </a:r>
          </a:p>
          <a:p>
            <a:endParaRPr lang="th-TH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644" y="4437112"/>
            <a:ext cx="3156351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174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352928" cy="1143000"/>
          </a:xfrm>
        </p:spPr>
        <p:txBody>
          <a:bodyPr/>
          <a:lstStyle/>
          <a:p>
            <a:pPr algn="l"/>
            <a:r>
              <a:rPr lang="th-TH" dirty="0">
                <a:effectLst/>
              </a:rPr>
              <a:t>ห้องเผาไหม้  </a:t>
            </a:r>
            <a:r>
              <a:rPr lang="en-US" dirty="0" smtClean="0">
                <a:effectLst/>
              </a:rPr>
              <a:t>(Combustion chamber  </a:t>
            </a:r>
            <a:r>
              <a:rPr lang="en-US" dirty="0">
                <a:effectLst/>
              </a:rPr>
              <a:t>) 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8562" y="1988840"/>
            <a:ext cx="5688632" cy="4248472"/>
          </a:xfrm>
        </p:spPr>
        <p:txBody>
          <a:bodyPr>
            <a:normAutofit/>
          </a:bodyPr>
          <a:lstStyle/>
          <a:p>
            <a:r>
              <a:rPr lang="th-TH" sz="2800" b="1" dirty="0" smtClean="0"/>
              <a:t>             ห้อง</a:t>
            </a:r>
            <a:r>
              <a:rPr lang="th-TH" sz="2800" b="1" dirty="0"/>
              <a:t>เผาไหม้  เป็นส่วนหนึ่งของฝาสูบ  ซึ่งจะอยู่ส่วนล่างของฝาสูบ  จะทำเป็นแอ่งเว้ามีรูปทรงหลายแบบ  สมรรถนะของเครื่องยนต์ที่มีการเผาไหม้ภายใน  จะขึ้นอยู่กับรูปทรงขนาดของห้องเผาไหม้  ห้องเผาไหม้มีพื้นที่ในการกระจายความร้อนไปยังระบบหล่อเย็นน้อยที่สุด</a:t>
            </a:r>
            <a:endParaRPr lang="en-US" sz="2800" b="1" dirty="0"/>
          </a:p>
          <a:p>
            <a:endParaRPr lang="th-TH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7486" y="2348880"/>
            <a:ext cx="3257336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622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259632" y="332656"/>
            <a:ext cx="6512511" cy="1143000"/>
          </a:xfrm>
        </p:spPr>
        <p:txBody>
          <a:bodyPr/>
          <a:lstStyle/>
          <a:p>
            <a:r>
              <a:rPr lang="th-TH" dirty="0">
                <a:effectLst/>
              </a:rPr>
              <a:t>อ่างน้ำมันเครื่อง  </a:t>
            </a:r>
            <a:r>
              <a:rPr lang="en-US" dirty="0" smtClean="0">
                <a:effectLst/>
              </a:rPr>
              <a:t>(Oil  </a:t>
            </a:r>
            <a:r>
              <a:rPr lang="en-US" dirty="0">
                <a:effectLst/>
              </a:rPr>
              <a:t>pan  )</a:t>
            </a:r>
            <a:endParaRPr lang="en-US" dirty="0">
              <a:effectLst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07504" y="1196752"/>
            <a:ext cx="9036496" cy="3474720"/>
          </a:xfrm>
        </p:spPr>
        <p:txBody>
          <a:bodyPr>
            <a:normAutofit/>
          </a:bodyPr>
          <a:lstStyle/>
          <a:p>
            <a:r>
              <a:rPr lang="th-TH" sz="2800" b="1" dirty="0" smtClean="0"/>
              <a:t>       </a:t>
            </a:r>
            <a:r>
              <a:rPr lang="th-TH" sz="2800" b="1" dirty="0"/>
              <a:t>อ่างน้ำมันเครื่องจะเป็นชิ้นส่วนที่อยู่ข้างล่างสุดของเครื่องยนต์  สามารถถอดแยกออกจากเสื้อสูบได้  และยังเป็นส่วนหนึ่งของห้องเพลาข้อเหวี่ยง  ใช้สำหรับกักเก็บน้ำมันหล่อลื่น  เพื่อนำไปหล่อลื่นชิ้นส่วนที่เคลื่อนที่ของเครื่องยนต์  อ่างน้ำมันเครื่องจะแบ่งได้เป็น</a:t>
            </a:r>
            <a:r>
              <a:rPr lang="en-US" sz="2800" b="1" dirty="0"/>
              <a:t>  2  </a:t>
            </a:r>
            <a:r>
              <a:rPr lang="th-TH" sz="2800" b="1" dirty="0"/>
              <a:t>แบบ  คือ  แบบหล่อด้วยเหล็กหล่อหรืออะลูมิเนียม  และแบบปั๊มขึ้นรูปด้วยแผ่นเหล็กกล้า</a:t>
            </a:r>
            <a:endParaRPr lang="en-US" sz="2800" b="1" dirty="0"/>
          </a:p>
          <a:p>
            <a:endParaRPr lang="th-TH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529105"/>
            <a:ext cx="3774524" cy="295232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867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640960" cy="1143000"/>
          </a:xfrm>
        </p:spPr>
        <p:txBody>
          <a:bodyPr/>
          <a:lstStyle/>
          <a:p>
            <a:pPr algn="l"/>
            <a:r>
              <a:rPr lang="th-TH" dirty="0">
                <a:effectLst/>
              </a:rPr>
              <a:t>ท่อร่วมไอดี  </a:t>
            </a:r>
            <a:r>
              <a:rPr lang="en-US" dirty="0" smtClean="0">
                <a:effectLst/>
              </a:rPr>
              <a:t>(  </a:t>
            </a:r>
            <a:r>
              <a:rPr lang="en-US" dirty="0">
                <a:effectLst/>
              </a:rPr>
              <a:t>Intake  </a:t>
            </a:r>
            <a:r>
              <a:rPr lang="en-US" dirty="0" err="1">
                <a:effectLst/>
              </a:rPr>
              <a:t>manlfold</a:t>
            </a:r>
            <a:r>
              <a:rPr lang="en-US" dirty="0">
                <a:effectLst/>
              </a:rPr>
              <a:t>  )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79512" y="1412776"/>
            <a:ext cx="8820472" cy="3474720"/>
          </a:xfrm>
        </p:spPr>
        <p:txBody>
          <a:bodyPr>
            <a:normAutofit/>
          </a:bodyPr>
          <a:lstStyle/>
          <a:p>
            <a:r>
              <a:rPr lang="th-TH" sz="2800" b="1" dirty="0" smtClean="0"/>
              <a:t>            ท่อ</a:t>
            </a:r>
            <a:r>
              <a:rPr lang="th-TH" sz="2800" b="1" dirty="0"/>
              <a:t>ร่วมไอดี</a:t>
            </a:r>
            <a:r>
              <a:rPr lang="th-TH" sz="2800" dirty="0"/>
              <a:t> จะถูกติดตั้งอยู่ระหว่างคาร์บูเรเตอร์กับเครื่องยนต์ ทำหน้าที่ให้ส่วนผสมของอากาศกับน้ำมันเชื้อเพลิงจากคาร์บูเรเตอร์ไหลผ่านเข้าไปในกระบอกสูบแต่ละสูบ  ท่อร่วมไอดีส่วนมากจะทำมาจากเหล็กหล่อ  เป็นท่อกลมกลวง  ภายในทำผิวเรียบ</a:t>
            </a:r>
            <a:endParaRPr lang="en-US" sz="2800" dirty="0"/>
          </a:p>
          <a:p>
            <a:endParaRPr lang="th-TH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028140"/>
            <a:ext cx="4439248" cy="295232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996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63689" y="332656"/>
            <a:ext cx="4176464" cy="1143000"/>
          </a:xfrm>
        </p:spPr>
        <p:txBody>
          <a:bodyPr/>
          <a:lstStyle/>
          <a:p>
            <a:pPr algn="l"/>
            <a:r>
              <a:rPr lang="th-TH" dirty="0">
                <a:effectLst/>
              </a:rPr>
              <a:t> ท่อร่วมไอดี 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467544" y="1196752"/>
            <a:ext cx="8136904" cy="3474720"/>
          </a:xfrm>
        </p:spPr>
        <p:txBody>
          <a:bodyPr/>
          <a:lstStyle/>
          <a:p>
            <a:r>
              <a:rPr lang="th-TH" sz="2800" b="1" dirty="0"/>
              <a:t>ท่อร่วมไอดี</a:t>
            </a:r>
            <a:r>
              <a:rPr lang="th-TH" sz="2800" dirty="0"/>
              <a:t> จะถูกติดตั้งอยู่ระหว่างคาร์บูเรเตอร์กับเครื่องยนต์ ทำหน้าที่ให้ส่วนผสมของอากาศกับน้ำมันเชื้อเพลิงจากคาร์บูเรเตอร์ไหลผ่านเข้าไปในกระบอกสูบแต่ละสูบ  ท่อร่วมไอดีส่วนมากจะทำมาจากเหล็กหล่อ  เป็นท่อกลมกลวง  ภายในทำผิวเรียบ</a:t>
            </a:r>
            <a:endParaRPr lang="en-US" sz="2800" dirty="0"/>
          </a:p>
          <a:p>
            <a:endParaRPr lang="th-TH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091764"/>
            <a:ext cx="4527627" cy="295232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892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187624" y="260648"/>
            <a:ext cx="7956376" cy="1143000"/>
          </a:xfrm>
        </p:spPr>
        <p:txBody>
          <a:bodyPr/>
          <a:lstStyle/>
          <a:p>
            <a:pPr algn="l"/>
            <a:r>
              <a:rPr lang="th-TH" dirty="0">
                <a:effectLst/>
              </a:rPr>
              <a:t>แบ</a:t>
            </a:r>
            <a:r>
              <a:rPr lang="th-TH" dirty="0" err="1">
                <a:effectLst/>
              </a:rPr>
              <a:t>ริ่ง</a:t>
            </a:r>
            <a:r>
              <a:rPr lang="th-TH" dirty="0">
                <a:effectLst/>
              </a:rPr>
              <a:t>เพลาหลัก  </a:t>
            </a:r>
            <a:r>
              <a:rPr lang="en-US" dirty="0" smtClean="0">
                <a:effectLst/>
              </a:rPr>
              <a:t>(</a:t>
            </a:r>
            <a:r>
              <a:rPr lang="en-US" dirty="0" err="1" smtClean="0">
                <a:effectLst/>
              </a:rPr>
              <a:t>Maln</a:t>
            </a:r>
            <a:r>
              <a:rPr lang="en-US" dirty="0" smtClean="0">
                <a:effectLst/>
              </a:rPr>
              <a:t>  </a:t>
            </a:r>
            <a:r>
              <a:rPr lang="en-US" dirty="0">
                <a:effectLst/>
              </a:rPr>
              <a:t>bearing  )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259632" y="1340768"/>
            <a:ext cx="6624736" cy="3474720"/>
          </a:xfrm>
        </p:spPr>
        <p:txBody>
          <a:bodyPr/>
          <a:lstStyle/>
          <a:p>
            <a:r>
              <a:rPr lang="th-TH" sz="2800" b="1" dirty="0" smtClean="0"/>
              <a:t>      แบ</a:t>
            </a:r>
            <a:r>
              <a:rPr lang="th-TH" sz="2800" b="1" dirty="0" err="1"/>
              <a:t>ริ่ง</a:t>
            </a:r>
            <a:r>
              <a:rPr lang="th-TH" sz="2800" b="1" dirty="0"/>
              <a:t>เพลาหลัก</a:t>
            </a:r>
            <a:r>
              <a:rPr lang="th-TH" sz="2800" dirty="0"/>
              <a:t>   จะมีลักษณะเป็นฝาประกบกัน   </a:t>
            </a:r>
            <a:r>
              <a:rPr lang="en-US" sz="2800" dirty="0"/>
              <a:t>2   </a:t>
            </a:r>
            <a:r>
              <a:rPr lang="th-TH" sz="2800" dirty="0"/>
              <a:t>ฝาซึ่งจะทำหน้าที่ยืดเพลาข้อเหวี่ยงให้หมุนอยู่ภายในแบ</a:t>
            </a:r>
            <a:r>
              <a:rPr lang="th-TH" sz="2800" dirty="0" err="1"/>
              <a:t>ริ่ง</a:t>
            </a:r>
            <a:r>
              <a:rPr lang="th-TH" sz="2800" dirty="0"/>
              <a:t>   แบ</a:t>
            </a:r>
            <a:r>
              <a:rPr lang="th-TH" sz="2800" dirty="0" err="1"/>
              <a:t>ริ่ง</a:t>
            </a:r>
            <a:r>
              <a:rPr lang="th-TH" sz="2800" dirty="0"/>
              <a:t>เพลาหลักนี้   จะรองรับส่วนหัวและส่วนท้ายของเพลาข้อเหวี่ยง</a:t>
            </a:r>
            <a:endParaRPr lang="en-US" sz="2800" dirty="0"/>
          </a:p>
          <a:p>
            <a:r>
              <a:rPr lang="en-US" dirty="0"/>
              <a:t> </a:t>
            </a:r>
          </a:p>
          <a:p>
            <a:endParaRPr lang="th-TH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924944"/>
            <a:ext cx="5357142" cy="265895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2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56984" cy="1143000"/>
          </a:xfrm>
        </p:spPr>
        <p:txBody>
          <a:bodyPr/>
          <a:lstStyle/>
          <a:p>
            <a:pPr algn="l"/>
            <a:r>
              <a:rPr lang="th-TH" dirty="0">
                <a:effectLst/>
              </a:rPr>
              <a:t>ชิ้นส่วนที่เคลื่อนที่    </a:t>
            </a:r>
            <a:r>
              <a:rPr lang="en-US" dirty="0" smtClean="0">
                <a:effectLst/>
              </a:rPr>
              <a:t>(Moving   </a:t>
            </a:r>
            <a:r>
              <a:rPr lang="en-US" dirty="0">
                <a:effectLst/>
              </a:rPr>
              <a:t>parts  )</a:t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489007" y="1484784"/>
            <a:ext cx="7395361" cy="3474720"/>
          </a:xfrm>
        </p:spPr>
        <p:txBody>
          <a:bodyPr>
            <a:normAutofit/>
          </a:bodyPr>
          <a:lstStyle/>
          <a:p>
            <a:r>
              <a:rPr lang="th-TH" sz="2800" dirty="0"/>
              <a:t> </a:t>
            </a:r>
            <a:r>
              <a:rPr lang="th-TH" sz="2800" dirty="0" smtClean="0"/>
              <a:t>      ชิ้นส่วน</a:t>
            </a:r>
            <a:r>
              <a:rPr lang="th-TH" sz="2800" dirty="0"/>
              <a:t>ที่เคลื่อนที่ของเครื่องยนต์   คือ ชิ้นส่วนทุกชิ้นของเครื่องยนต์ที่สามารถเคลื่อนที่ไปมาในขณะที่เครื่องยนต์กำลังทำงาน</a:t>
            </a:r>
            <a:endParaRPr lang="th-TH" sz="28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708919"/>
            <a:ext cx="2642592" cy="360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823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331640" y="188640"/>
            <a:ext cx="6512511" cy="1143000"/>
          </a:xfrm>
        </p:spPr>
        <p:txBody>
          <a:bodyPr/>
          <a:lstStyle/>
          <a:p>
            <a:r>
              <a:rPr lang="th-TH" dirty="0">
                <a:effectLst/>
              </a:rPr>
              <a:t>ลูกสูบ   </a:t>
            </a:r>
            <a:r>
              <a:rPr lang="en-US" dirty="0" smtClean="0">
                <a:effectLst/>
              </a:rPr>
              <a:t>(Piston  </a:t>
            </a:r>
            <a:r>
              <a:rPr lang="en-US" dirty="0">
                <a:effectLst/>
              </a:rPr>
              <a:t>)</a:t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395536" y="1124744"/>
            <a:ext cx="8640960" cy="3474720"/>
          </a:xfrm>
        </p:spPr>
        <p:txBody>
          <a:bodyPr>
            <a:normAutofit/>
          </a:bodyPr>
          <a:lstStyle/>
          <a:p>
            <a:r>
              <a:rPr lang="th-TH" sz="2800" dirty="0" smtClean="0"/>
              <a:t>      ลูกสูบ</a:t>
            </a:r>
            <a:r>
              <a:rPr lang="th-TH" sz="2800" dirty="0"/>
              <a:t>จะติดตั้งอยู่ภายในกระบอกสูบ   โดยการเคลื่อนที่ขึ้น </a:t>
            </a:r>
            <a:r>
              <a:rPr lang="en-US" sz="2800" dirty="0"/>
              <a:t>-  </a:t>
            </a:r>
            <a:r>
              <a:rPr lang="th-TH" sz="2800" dirty="0"/>
              <a:t>ลง    เป็นการถ่ายทอดแรงและการเคลื่อนที่ซึ่งเกิดจากการเปลี่ยนแปลงกำลังดันที่กระทำบนหัวลูกสูบ    ทำให้ลูกสูบเลื่อนตัวลงและขึ้นภายในกระบอกสูบ </a:t>
            </a:r>
            <a:endParaRPr lang="th-TH" sz="2800" dirty="0"/>
          </a:p>
        </p:txBody>
      </p:sp>
      <p:pic>
        <p:nvPicPr>
          <p:cNvPr id="4" name="Picture 2" descr="http://t1.gstatic.com/images?q=tbn:ANd9GcQw6SWIb8smgIF5hwhkvWk5RnFmyGRdqHWCr0ybpqwzr9Ovq96O5w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579991"/>
            <a:ext cx="4367361" cy="3372768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266049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640960" cy="1143000"/>
          </a:xfrm>
        </p:spPr>
        <p:txBody>
          <a:bodyPr/>
          <a:lstStyle/>
          <a:p>
            <a:r>
              <a:rPr lang="th-TH" dirty="0">
                <a:effectLst/>
              </a:rPr>
              <a:t> แหวนลูกสูบ   </a:t>
            </a:r>
            <a:r>
              <a:rPr lang="en-US" dirty="0" smtClean="0">
                <a:effectLst/>
              </a:rPr>
              <a:t>(Piston   </a:t>
            </a:r>
            <a:r>
              <a:rPr lang="en-US" dirty="0">
                <a:effectLst/>
              </a:rPr>
              <a:t>ring   )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79512" y="1412776"/>
            <a:ext cx="5760640" cy="5040560"/>
          </a:xfrm>
        </p:spPr>
        <p:txBody>
          <a:bodyPr>
            <a:normAutofit/>
          </a:bodyPr>
          <a:lstStyle/>
          <a:p>
            <a:r>
              <a:rPr lang="th-TH" sz="2800" b="1" dirty="0" smtClean="0"/>
              <a:t>        ลูกสูบ</a:t>
            </a:r>
            <a:r>
              <a:rPr lang="th-TH" sz="2800" b="1" dirty="0"/>
              <a:t>ของเครื่องยนต์จะมีร่องไว้สำหรับใส่แหวนลูกสูบ    ซึ่งประกอบด้วยแหวนลูกสูบ  </a:t>
            </a:r>
            <a:r>
              <a:rPr lang="en-US" sz="2800" b="1" dirty="0"/>
              <a:t>2  </a:t>
            </a:r>
            <a:r>
              <a:rPr lang="th-TH" sz="2800" b="1" dirty="0"/>
              <a:t>ชนิด   คือ   แหวนอัด และแหวนน้ำมัน   แหวนลูกสูบของเครื่องยนต์จะทำหน้าที่    ดังนี้</a:t>
            </a:r>
            <a:endParaRPr lang="en-US" sz="2800" b="1" dirty="0"/>
          </a:p>
          <a:p>
            <a:r>
              <a:rPr lang="th-TH" sz="2800" b="1" dirty="0" smtClean="0"/>
              <a:t>     เป็น</a:t>
            </a:r>
            <a:r>
              <a:rPr lang="th-TH" sz="2800" b="1" dirty="0" err="1"/>
              <a:t>ซีล</a:t>
            </a:r>
            <a:r>
              <a:rPr lang="th-TH" sz="2800" b="1" dirty="0"/>
              <a:t>เพื่อป้องกันแก๊สรั่วเข้าไปในห้องเพลาข้อเหวี่ยง</a:t>
            </a:r>
            <a:endParaRPr lang="en-US" sz="2800" b="1" dirty="0"/>
          </a:p>
          <a:p>
            <a:r>
              <a:rPr lang="th-TH" sz="2800" b="1" dirty="0" smtClean="0"/>
              <a:t>     เป็น</a:t>
            </a:r>
            <a:r>
              <a:rPr lang="th-TH" sz="2800" b="1" dirty="0" err="1"/>
              <a:t>ซีล</a:t>
            </a:r>
            <a:r>
              <a:rPr lang="th-TH" sz="2800" b="1" dirty="0"/>
              <a:t>เพื่อป้องกันน้ำมันหล่อลื่นจากห้องเพลาข้อเหวี่ยงผ่านขึ้นไปยังห้องเผาไหม้</a:t>
            </a:r>
            <a:endParaRPr lang="en-US" sz="2800" b="1" dirty="0"/>
          </a:p>
          <a:p>
            <a:r>
              <a:rPr lang="th-TH" sz="2800" b="1" dirty="0" smtClean="0"/>
              <a:t>      ทำ</a:t>
            </a:r>
            <a:r>
              <a:rPr lang="th-TH" sz="2800" b="1" dirty="0"/>
              <a:t>หน้าที่ควบคุมน้ำมันหล่อลื่นระหว่างลูกสูบกับผนังกระบอกสูบ</a:t>
            </a:r>
            <a:endParaRPr lang="en-US" sz="2800" b="1" dirty="0"/>
          </a:p>
          <a:p>
            <a:endParaRPr lang="th-TH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5" y="1556792"/>
            <a:ext cx="3154412" cy="3600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1007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136904" cy="1143000"/>
          </a:xfrm>
        </p:spPr>
        <p:txBody>
          <a:bodyPr/>
          <a:lstStyle/>
          <a:p>
            <a:r>
              <a:rPr lang="th-TH" dirty="0">
                <a:effectLst/>
              </a:rPr>
              <a:t>ก้านสูบ   </a:t>
            </a:r>
            <a:r>
              <a:rPr lang="en-US" dirty="0" smtClean="0">
                <a:effectLst/>
              </a:rPr>
              <a:t>(Connecting    </a:t>
            </a:r>
            <a:r>
              <a:rPr lang="en-US" dirty="0">
                <a:effectLst/>
              </a:rPr>
              <a:t>rod  )</a:t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79512" y="1124744"/>
            <a:ext cx="8640960" cy="4122792"/>
          </a:xfrm>
        </p:spPr>
        <p:txBody>
          <a:bodyPr/>
          <a:lstStyle/>
          <a:p>
            <a:r>
              <a:rPr lang="th-TH" sz="2800" b="1" dirty="0" smtClean="0"/>
              <a:t>          ก้าน</a:t>
            </a:r>
            <a:r>
              <a:rPr lang="th-TH" sz="2800" b="1" dirty="0"/>
              <a:t>สูบ</a:t>
            </a:r>
            <a:r>
              <a:rPr lang="th-TH" sz="2800" dirty="0"/>
              <a:t>   ทำหน้าที่เป็นตัวเชื่อมโยงระหว่างลูกสูบกับเพลาข้อเหวี่ยงเข้าด้วยกัน   โดยเปลี่ยนการเคลื่อนที่ขึ้นลงในแนวดิ่ง    ซึ่งเป็นการหมุนรอบเพลาข้อเหวี่ยง</a:t>
            </a:r>
            <a:r>
              <a:rPr lang="en-US" sz="2800" dirty="0"/>
              <a:t>  </a:t>
            </a:r>
            <a:r>
              <a:rPr lang="th-TH" sz="2800" dirty="0"/>
              <a:t>ก้านสูบจะประกอบด้วย    ปลายด้านเล็กซึ่งเป็นรูด้านบนสวมกันลูกสูบ   โดยมีสลักลูกสูบและปลายด้านใหญ่จะเป็นส่วนล่างซึ่งสวมอยู่กับเพลาข้อเหวี่ยง   โดยมีฝาประกับและแบ</a:t>
            </a:r>
            <a:r>
              <a:rPr lang="th-TH" sz="2800" dirty="0" err="1"/>
              <a:t>ริ่ง</a:t>
            </a:r>
            <a:r>
              <a:rPr lang="th-TH" sz="2800" dirty="0"/>
              <a:t>ประกอบอยู่ด้วย   ก้านสูบทำมาจากเหล็กกล้าผสม   จะมีความแข็งแรงสูง  มีน้ำหนักเบา  และทนต่อแรงกดดันได้สูง</a:t>
            </a:r>
            <a:endParaRPr lang="en-US" sz="2800" dirty="0"/>
          </a:p>
          <a:p>
            <a:endParaRPr lang="th-TH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933056"/>
            <a:ext cx="3476675" cy="261812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908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568951" cy="1143000"/>
          </a:xfrm>
        </p:spPr>
        <p:txBody>
          <a:bodyPr/>
          <a:lstStyle/>
          <a:p>
            <a:r>
              <a:rPr lang="th-TH" dirty="0">
                <a:effectLst/>
              </a:rPr>
              <a:t>สลักลูกสูบ   </a:t>
            </a:r>
            <a:r>
              <a:rPr lang="en-US" dirty="0" smtClean="0">
                <a:effectLst/>
              </a:rPr>
              <a:t>(</a:t>
            </a:r>
            <a:r>
              <a:rPr lang="en-US" dirty="0" err="1" smtClean="0">
                <a:effectLst/>
              </a:rPr>
              <a:t>Plston</a:t>
            </a:r>
            <a:r>
              <a:rPr lang="en-US" dirty="0" smtClean="0">
                <a:effectLst/>
              </a:rPr>
              <a:t>   </a:t>
            </a:r>
            <a:r>
              <a:rPr lang="en-US" dirty="0">
                <a:effectLst/>
              </a:rPr>
              <a:t>pin   )</a:t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611560" y="1268760"/>
            <a:ext cx="6912768" cy="3474720"/>
          </a:xfrm>
        </p:spPr>
        <p:txBody>
          <a:bodyPr/>
          <a:lstStyle/>
          <a:p>
            <a:r>
              <a:rPr lang="th-TH" sz="2800" b="1" dirty="0"/>
              <a:t>สลักลูกสูบ</a:t>
            </a:r>
            <a:r>
              <a:rPr lang="th-TH" sz="2800" dirty="0"/>
              <a:t>    เป็นอุปกรณ์ที่ใช้สำหรับยึดลูกสูบเข้ากับก้านสูบ    โดยมี</a:t>
            </a:r>
            <a:r>
              <a:rPr lang="th-TH" sz="2800" dirty="0" err="1"/>
              <a:t>แหวนล็</a:t>
            </a:r>
            <a:r>
              <a:rPr lang="th-TH" sz="2800" dirty="0"/>
              <a:t>อกสลักลูกสูบไม่ให้หลุด</a:t>
            </a:r>
            <a:r>
              <a:rPr lang="th-TH" sz="2800" dirty="0" smtClean="0"/>
              <a:t>ออกมา</a:t>
            </a:r>
            <a:endParaRPr lang="en-US" sz="2800" dirty="0"/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endParaRPr lang="en-US" dirty="0"/>
          </a:p>
          <a:p>
            <a:endParaRPr lang="th-TH" dirty="0"/>
          </a:p>
        </p:txBody>
      </p:sp>
      <p:pic>
        <p:nvPicPr>
          <p:cNvPr id="4" name="Picture 2" descr="http://t1.gstatic.com/images?q=tbn:ANd9GcRazQcEN4Ch7Bp1gBkzRiMfIbD4jkYRm1P5s7eC09BJPIaxa1Q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636912"/>
            <a:ext cx="3969791" cy="3084165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13437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01646" y="188640"/>
            <a:ext cx="8820472" cy="1143000"/>
          </a:xfrm>
        </p:spPr>
        <p:txBody>
          <a:bodyPr/>
          <a:lstStyle/>
          <a:p>
            <a:pPr algn="l"/>
            <a:r>
              <a:rPr lang="th-TH" dirty="0">
                <a:effectLst/>
              </a:rPr>
              <a:t>เพลาข้อเหวี่ยง   </a:t>
            </a:r>
            <a:r>
              <a:rPr lang="en-US" dirty="0" smtClean="0">
                <a:effectLst/>
              </a:rPr>
              <a:t>(Crank   shaft) 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323528" y="1124744"/>
            <a:ext cx="8208912" cy="3474720"/>
          </a:xfrm>
        </p:spPr>
        <p:txBody>
          <a:bodyPr/>
          <a:lstStyle/>
          <a:p>
            <a:r>
              <a:rPr lang="th-TH" sz="2800" b="1" dirty="0"/>
              <a:t>เพลาข้อเหวี่ยงทำหน้าที่</a:t>
            </a:r>
            <a:r>
              <a:rPr lang="th-TH" sz="2800" dirty="0"/>
              <a:t>   เปลี่ยนการเคลื่อนที่ขึ้น  </a:t>
            </a:r>
            <a:r>
              <a:rPr lang="en-US" sz="2800" dirty="0"/>
              <a:t>-  </a:t>
            </a:r>
            <a:r>
              <a:rPr lang="th-TH" sz="2800" dirty="0"/>
              <a:t>ลง   ของลูกสูบ   เป็นการหมุนรอบตามแนววงกลม    และถ่ายทอดกำลังงานไปยังระบบส่งกำลังของรถยนต์</a:t>
            </a:r>
            <a:endParaRPr lang="en-US" sz="2800" dirty="0"/>
          </a:p>
          <a:p>
            <a:endParaRPr lang="th-TH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512180"/>
            <a:ext cx="4617864" cy="345671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322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694240" cy="1143000"/>
          </a:xfrm>
        </p:spPr>
        <p:txBody>
          <a:bodyPr/>
          <a:lstStyle/>
          <a:p>
            <a:r>
              <a:rPr lang="th-TH" dirty="0">
                <a:effectLst/>
              </a:rPr>
              <a:t>ล้อช่วยแรง   </a:t>
            </a:r>
            <a:r>
              <a:rPr lang="en-US" dirty="0" smtClean="0">
                <a:effectLst/>
              </a:rPr>
              <a:t>(Fly   </a:t>
            </a:r>
            <a:r>
              <a:rPr lang="en-US" dirty="0">
                <a:effectLst/>
              </a:rPr>
              <a:t>wheel   )</a:t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323528" y="1340768"/>
            <a:ext cx="8568952" cy="3474720"/>
          </a:xfrm>
        </p:spPr>
        <p:txBody>
          <a:bodyPr/>
          <a:lstStyle/>
          <a:p>
            <a:r>
              <a:rPr lang="th-TH" sz="2800" b="1" dirty="0" smtClean="0"/>
              <a:t>          ล้อ</a:t>
            </a:r>
            <a:r>
              <a:rPr lang="th-TH" sz="2800" b="1" dirty="0"/>
              <a:t>ช่วยแรง</a:t>
            </a:r>
            <a:r>
              <a:rPr lang="th-TH" sz="2800" dirty="0"/>
              <a:t>จะติดตั้งอยู่ตรงส่วนปลายของเพลาข้อเหวี่ยง   ล้อช่วยแรงทำมาจากเหล็กหล่อพิเศษ   หรือเหล็กเหนียว   โดยกลึงผิวหน้าให้เรียบตรงด้านที่ยึดกับ</a:t>
            </a:r>
            <a:r>
              <a:rPr lang="th-TH" sz="2800" dirty="0" err="1"/>
              <a:t>ชุดคลัตซ์</a:t>
            </a:r>
            <a:endParaRPr lang="en-US" sz="2800" dirty="0"/>
          </a:p>
          <a:p>
            <a:r>
              <a:rPr lang="en-US" sz="2800" dirty="0"/>
              <a:t>	</a:t>
            </a:r>
            <a:r>
              <a:rPr lang="th-TH" sz="2800" b="1" dirty="0"/>
              <a:t>ล้อช่วยแรง ทำหน้าที่</a:t>
            </a:r>
            <a:r>
              <a:rPr lang="th-TH" sz="2800" dirty="0"/>
              <a:t> หมุนไปกับเพลาข้อเหวี่ยงเพื่อทำให้เครื่องยนต์เดินเรียบอย่างสม่ำเสมอ และเก็บพลังงานจากการหมุน เพื่อรับกำลังงานมาจากเครื่องยนต์ผ่านชุดคลัตช์ไปยังเกียร์รถยนต์</a:t>
            </a:r>
            <a:endParaRPr lang="en-US" sz="2800" dirty="0"/>
          </a:p>
          <a:p>
            <a:endParaRPr lang="th-TH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6917" y="3717032"/>
            <a:ext cx="3209499" cy="280831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633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6512511" cy="1143000"/>
          </a:xfrm>
        </p:spPr>
        <p:txBody>
          <a:bodyPr/>
          <a:lstStyle/>
          <a:p>
            <a:r>
              <a:rPr lang="th-TH" dirty="0">
                <a:effectLst/>
              </a:rPr>
              <a:t>เพลาลูกเบี้ยว </a:t>
            </a:r>
            <a:r>
              <a:rPr lang="en-US" dirty="0" smtClean="0">
                <a:effectLst/>
              </a:rPr>
              <a:t>(  </a:t>
            </a:r>
            <a:r>
              <a:rPr lang="en-US" dirty="0">
                <a:effectLst/>
              </a:rPr>
              <a:t>Camshaft )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115616" y="1556792"/>
            <a:ext cx="6400800" cy="3474720"/>
          </a:xfrm>
        </p:spPr>
        <p:txBody>
          <a:bodyPr/>
          <a:lstStyle/>
          <a:p>
            <a:endParaRPr lang="th-TH" dirty="0"/>
          </a:p>
        </p:txBody>
      </p:sp>
      <p:pic>
        <p:nvPicPr>
          <p:cNvPr id="4" name="Picture 2" descr="http://t0.gstatic.com/images?q=tbn:ANd9GcRbEUaQl0a-9l56kLKOQ-1STc8AVRFFxg2dZZ7Zl-qKaVb_MowntQ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512" y="2505075"/>
            <a:ext cx="2466975" cy="1847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7550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80919" cy="3024336"/>
          </a:xfrm>
        </p:spPr>
        <p:txBody>
          <a:bodyPr/>
          <a:lstStyle/>
          <a:p>
            <a:pPr algn="l"/>
            <a:r>
              <a:rPr lang="th-TH" dirty="0">
                <a:effectLst/>
              </a:rPr>
              <a:t>ลิ้น และอุปกรณ์กลไกยกลิ้น </a:t>
            </a:r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>(Valves </a:t>
            </a:r>
            <a:r>
              <a:rPr lang="en-US" dirty="0">
                <a:effectLst/>
              </a:rPr>
              <a:t>or Valve </a:t>
            </a:r>
            <a:r>
              <a:rPr lang="en-US" dirty="0" err="1">
                <a:effectLst/>
              </a:rPr>
              <a:t>machanism</a:t>
            </a:r>
            <a:r>
              <a:rPr lang="en-US" dirty="0">
                <a:effectLst/>
              </a:rPr>
              <a:t>)</a:t>
            </a:r>
            <a:br>
              <a:rPr lang="en-US" dirty="0">
                <a:effectLst/>
              </a:rPr>
            </a:br>
            <a:endParaRPr lang="th-TH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772816"/>
            <a:ext cx="4246215" cy="4005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0459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สลิปสตรีม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องค์ประกอบ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สลิปสตรีม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436</TotalTime>
  <Words>1191</Words>
  <Application>Microsoft Office PowerPoint</Application>
  <PresentationFormat>นำเสนอทางหน้าจอ (4:3)</PresentationFormat>
  <Paragraphs>50</Paragraphs>
  <Slides>20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20</vt:i4>
      </vt:variant>
    </vt:vector>
  </HeadingPairs>
  <TitlesOfParts>
    <vt:vector size="21" baseType="lpstr">
      <vt:lpstr>สลิปสตรีม</vt:lpstr>
      <vt:lpstr>ประวัติและโครงสร้างของเครื่องยนต์</vt:lpstr>
      <vt:lpstr>ชิ้นส่วนในเครื่องยนต์  </vt:lpstr>
      <vt:lpstr>ชิ้นส่วนที่อยู่กับที่  (Stationary  parts )</vt:lpstr>
      <vt:lpstr>กระบอกสูบ  (  ไซรินเดอร์  :  Cylinders  )</vt:lpstr>
      <vt:lpstr>ฝาสูบ  (  Cylinder  head  )</vt:lpstr>
      <vt:lpstr>ประเก็นฝาสูบ  (Cylinder  head  gasket  )</vt:lpstr>
      <vt:lpstr>ห้องเผาไหม้  (Combustion chamber  ) </vt:lpstr>
      <vt:lpstr>อ่างน้ำมันเครื่อง  (Oil  pan  )</vt:lpstr>
      <vt:lpstr>ท่อร่วมไอดี  (  Intake  manlfold  )</vt:lpstr>
      <vt:lpstr> ท่อร่วมไอดี </vt:lpstr>
      <vt:lpstr>แบริ่งเพลาหลัก  (Maln  bearing  )</vt:lpstr>
      <vt:lpstr>ชิ้นส่วนที่เคลื่อนที่    (Moving   parts  ) </vt:lpstr>
      <vt:lpstr>ลูกสูบ   (Piston  ) </vt:lpstr>
      <vt:lpstr> แหวนลูกสูบ   (Piston   ring   )</vt:lpstr>
      <vt:lpstr>ก้านสูบ   (Connecting    rod  ) </vt:lpstr>
      <vt:lpstr>สลักลูกสูบ   (Plston   pin   ) </vt:lpstr>
      <vt:lpstr>เพลาข้อเหวี่ยง   (Crank   shaft) </vt:lpstr>
      <vt:lpstr>ล้อช่วยแรง   (Fly   wheel   ) </vt:lpstr>
      <vt:lpstr>เพลาลูกเบี้ยว (  Camshaft )</vt:lpstr>
      <vt:lpstr>ลิ้น และอุปกรณ์กลไกยกลิ้น  (Valves or Valve machanism) </vt:lpstr>
    </vt:vector>
  </TitlesOfParts>
  <Company>KKD Computer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การบำรุงรักษารถยนต์ประจำวัน</dc:title>
  <dc:creator>KKD 2011 V.2</dc:creator>
  <cp:lastModifiedBy>KKD 2011 V.2</cp:lastModifiedBy>
  <cp:revision>29</cp:revision>
  <dcterms:created xsi:type="dcterms:W3CDTF">2012-02-14T17:25:14Z</dcterms:created>
  <dcterms:modified xsi:type="dcterms:W3CDTF">2012-02-29T08:22:14Z</dcterms:modified>
</cp:coreProperties>
</file>