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7" r:id="rId11"/>
    <p:sldId id="266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01/03/55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01/03/55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01/03/55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01/03/55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01/03/55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01/03/55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01/03/55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01/03/55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01/03/55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01/03/55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01/03/55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6DE9415-9019-4A55-A826-6EB4ADF2666C}" type="datetimeFigureOut">
              <a:rPr lang="th-TH" smtClean="0"/>
              <a:t>01/03/55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79512" y="908720"/>
            <a:ext cx="8640960" cy="3600400"/>
          </a:xfrm>
        </p:spPr>
        <p:txBody>
          <a:bodyPr/>
          <a:lstStyle/>
          <a:p>
            <a:pPr algn="ctr"/>
            <a:r>
              <a:rPr lang="th-TH" sz="8000" dirty="0">
                <a:effectLst/>
              </a:rPr>
              <a:t>หลักการทำงานของเครื่องยนต์ </a:t>
            </a:r>
            <a:endParaRPr lang="en-US" sz="8000" dirty="0">
              <a:effectLst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3212976"/>
            <a:ext cx="2450786" cy="335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5777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024679" cy="1143000"/>
          </a:xfrm>
        </p:spPr>
        <p:txBody>
          <a:bodyPr/>
          <a:lstStyle/>
          <a:p>
            <a:pPr algn="ctr"/>
            <a:r>
              <a:rPr lang="th-TH" dirty="0">
                <a:effectLst/>
              </a:rPr>
              <a:t>หลักการทำงานเบื้องต้นของเครื่องยนต์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179512" y="1196752"/>
            <a:ext cx="8712968" cy="3474720"/>
          </a:xfrm>
        </p:spPr>
        <p:txBody>
          <a:bodyPr>
            <a:normAutofit/>
          </a:bodyPr>
          <a:lstStyle/>
          <a:p>
            <a:r>
              <a:rPr lang="th-TH" sz="2800" b="1" dirty="0"/>
              <a:t> </a:t>
            </a:r>
            <a:r>
              <a:rPr lang="th-TH" sz="2800" b="1" dirty="0" smtClean="0"/>
              <a:t>     เครื่องยนต์</a:t>
            </a:r>
            <a:r>
              <a:rPr lang="th-TH" sz="2800" b="1" dirty="0"/>
              <a:t>ได้รับการออกแบบขึ้นมาเพื่อใช้เป็นเครื่องต้นกำลังโดยมีชิ้นส่วนที่มีอยู่กับที่ และชิ้นส่วนที่เคลื่อนที่ประกอบเข้าด้วยกันสำหรับเครื่องยนต์แก๊ส</a:t>
            </a:r>
            <a:r>
              <a:rPr lang="th-TH" sz="2800" b="1" dirty="0" err="1"/>
              <a:t>โซลีน</a:t>
            </a:r>
            <a:r>
              <a:rPr lang="th-TH" sz="2800" b="1" dirty="0"/>
              <a:t>จะมีการทำงานโดยการผสมอากาศกับน้ำมันเชื้อเพลิงด้วยคาร์บูเรเตอร์ แล้วส่งเข้าไปจุดระเบิดภายในกระบอกสูบ โดยการจุดประกายไฟจากหัวเทียนแต่สำหรับเครื่องยนต์ดีเซลนั้น เชื้อเพลิงจะถูกอัดตัวให้มีกำลังดันสูงโดยการเคลื่อนที่ของลูกสูบภายในกระบอกสูบแล้วหัวฉีดจะฉีดน้ำมันเชื้อเพลิงเข้าไปจุดระเบิด</a:t>
            </a:r>
            <a:endParaRPr lang="th-TH" sz="2000" b="1" dirty="0"/>
          </a:p>
        </p:txBody>
      </p:sp>
    </p:spTree>
    <p:extLst>
      <p:ext uri="{BB962C8B-B14F-4D97-AF65-F5344CB8AC3E}">
        <p14:creationId xmlns:p14="http://schemas.microsoft.com/office/powerpoint/2010/main" val="629221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512" y="332656"/>
            <a:ext cx="8712968" cy="1143000"/>
          </a:xfrm>
        </p:spPr>
        <p:txBody>
          <a:bodyPr/>
          <a:lstStyle/>
          <a:p>
            <a:pPr algn="l"/>
            <a:r>
              <a:rPr lang="th-TH" dirty="0" smtClean="0">
                <a:effectLst/>
              </a:rPr>
              <a:t>หลักการทำงานของเครื่องยนต์</a:t>
            </a:r>
            <a:br>
              <a:rPr lang="th-TH" dirty="0" smtClean="0">
                <a:effectLst/>
              </a:rPr>
            </a:br>
            <a:r>
              <a:rPr lang="th-TH" dirty="0" smtClean="0">
                <a:effectLst/>
              </a:rPr>
              <a:t>แก๊สโซ</a:t>
            </a:r>
            <a:r>
              <a:rPr lang="th-TH" dirty="0" err="1" smtClean="0">
                <a:effectLst/>
              </a:rPr>
              <a:t>ลีน</a:t>
            </a:r>
            <a:r>
              <a:rPr lang="th-TH" dirty="0" smtClean="0">
                <a:effectLst/>
              </a:rPr>
              <a:t>  </a:t>
            </a:r>
            <a:r>
              <a:rPr lang="en-US" dirty="0" smtClean="0">
                <a:effectLst/>
              </a:rPr>
              <a:t>4  </a:t>
            </a:r>
            <a:r>
              <a:rPr lang="th-TH" dirty="0" smtClean="0">
                <a:effectLst/>
              </a:rPr>
              <a:t>จังหวะ</a:t>
            </a:r>
            <a:r>
              <a:rPr lang="en-US" dirty="0" smtClean="0">
                <a:effectLst/>
              </a:rPr>
              <a:t/>
            </a:r>
            <a:br>
              <a:rPr lang="en-US" dirty="0" smtClean="0">
                <a:effectLst/>
              </a:rPr>
            </a:br>
            <a:r>
              <a:rPr lang="en-US" dirty="0" smtClean="0">
                <a:effectLst/>
              </a:rPr>
              <a:t/>
            </a:r>
            <a:br>
              <a:rPr lang="en-US" dirty="0" smtClean="0">
                <a:effectLst/>
              </a:rPr>
            </a:br>
            <a:r>
              <a:rPr lang="en-US" dirty="0" smtClean="0">
                <a:effectLst/>
              </a:rPr>
              <a:t/>
            </a:r>
            <a:br>
              <a:rPr lang="en-US" dirty="0" smtClean="0">
                <a:effectLst/>
              </a:rPr>
            </a:br>
            <a:r>
              <a:rPr lang="en-US" dirty="0" smtClean="0">
                <a:effectLst/>
              </a:rPr>
              <a:t/>
            </a:r>
            <a:br>
              <a:rPr lang="en-US" dirty="0" smtClean="0">
                <a:effectLst/>
              </a:rPr>
            </a:b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251520" y="1988840"/>
            <a:ext cx="8352928" cy="3474720"/>
          </a:xfrm>
        </p:spPr>
        <p:txBody>
          <a:bodyPr/>
          <a:lstStyle/>
          <a:p>
            <a:r>
              <a:rPr lang="th-TH" sz="3200" b="1" dirty="0" smtClean="0"/>
              <a:t>     </a:t>
            </a:r>
            <a:r>
              <a:rPr lang="en-US" sz="3200" b="1" dirty="0" smtClean="0"/>
              <a:t>         </a:t>
            </a:r>
            <a:r>
              <a:rPr lang="th-TH" sz="3200" b="1" dirty="0"/>
              <a:t>จังหวะดูด  </a:t>
            </a:r>
            <a:r>
              <a:rPr lang="en-US" sz="3200" b="1" dirty="0"/>
              <a:t>(</a:t>
            </a:r>
            <a:r>
              <a:rPr lang="th-TH" sz="3200" b="1" dirty="0"/>
              <a:t>อิน</a:t>
            </a:r>
            <a:r>
              <a:rPr lang="th-TH" sz="3200" b="1" dirty="0" err="1"/>
              <a:t>เท็ก</a:t>
            </a:r>
            <a:r>
              <a:rPr lang="th-TH" sz="3200" b="1" dirty="0"/>
              <a:t>  สโตรก  </a:t>
            </a:r>
            <a:r>
              <a:rPr lang="en-US" sz="3200" b="1" dirty="0"/>
              <a:t>:  Intake  stroke)</a:t>
            </a:r>
          </a:p>
          <a:p>
            <a:r>
              <a:rPr lang="th-TH" sz="2800" b="1" dirty="0"/>
              <a:t>ลูกสูบจะเลื่อนลงจากจุดศูนย์ตายบนลงมาสู่ศูนย์ตายล่าง  ทำให้ความดันภายในกระบอกสูบน้ำต่ำกว่าความดันบรรยากาศ  แต่ปริมาตรบนหัวลูกสูบจะเพิ่มขึ้น  และในขณะเดียวกันนั้น  ลิ้นไอดีจะเปิดให้ส่วนผสมของอากาศกับน้ำมันเชื้อเพลิง  หรือเรียกว่า </a:t>
            </a:r>
            <a:r>
              <a:rPr lang="en-US" sz="2800" b="1" dirty="0"/>
              <a:t>“</a:t>
            </a:r>
            <a:r>
              <a:rPr lang="th-TH" sz="2800" b="1" dirty="0"/>
              <a:t>ไอดี</a:t>
            </a:r>
            <a:r>
              <a:rPr lang="en-US" sz="2800" b="1" dirty="0"/>
              <a:t>”  </a:t>
            </a:r>
            <a:r>
              <a:rPr lang="th-TH" sz="2800" b="1" dirty="0"/>
              <a:t>จากคาร์บูเรเตอร์  ไหลผ่านลิ้นไอดีเข้ามาบรรจุในกระบอกสูบ  จนกระทั่งลูกสูบเลื่อนลงถึงจุดศูนย์ตายล่าง  โดยที่เพลาข้อเหวี่ยงจะหมุนได้  </a:t>
            </a:r>
            <a:r>
              <a:rPr lang="en-US" sz="2800" b="1" dirty="0"/>
              <a:t>180  </a:t>
            </a:r>
            <a:r>
              <a:rPr lang="th-TH" sz="2800" b="1" dirty="0"/>
              <a:t>องศา</a:t>
            </a:r>
          </a:p>
        </p:txBody>
      </p:sp>
    </p:spTree>
    <p:extLst>
      <p:ext uri="{BB962C8B-B14F-4D97-AF65-F5344CB8AC3E}">
        <p14:creationId xmlns:p14="http://schemas.microsoft.com/office/powerpoint/2010/main" val="2547016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99592" y="188640"/>
            <a:ext cx="7848872" cy="1143000"/>
          </a:xfrm>
        </p:spPr>
        <p:txBody>
          <a:bodyPr/>
          <a:lstStyle/>
          <a:p>
            <a:pPr algn="l"/>
            <a:r>
              <a:rPr lang="th-TH" dirty="0">
                <a:effectLst/>
              </a:rPr>
              <a:t>จังหวะดูด  </a:t>
            </a:r>
            <a:r>
              <a:rPr lang="en-US" dirty="0">
                <a:effectLst/>
              </a:rPr>
              <a:t>(</a:t>
            </a:r>
            <a:r>
              <a:rPr lang="th-TH" dirty="0">
                <a:effectLst/>
              </a:rPr>
              <a:t>อิน</a:t>
            </a:r>
            <a:r>
              <a:rPr lang="th-TH" dirty="0" err="1">
                <a:effectLst/>
              </a:rPr>
              <a:t>เท็ก</a:t>
            </a:r>
            <a:r>
              <a:rPr lang="th-TH" dirty="0">
                <a:effectLst/>
              </a:rPr>
              <a:t>  สโตรก  </a:t>
            </a:r>
            <a:r>
              <a:rPr lang="en-US" dirty="0">
                <a:effectLst/>
              </a:rPr>
              <a:t>:  </a:t>
            </a:r>
            <a:r>
              <a:rPr lang="en-US" dirty="0" smtClean="0">
                <a:effectLst/>
              </a:rPr>
              <a:t/>
            </a:r>
            <a:br>
              <a:rPr lang="en-US" dirty="0" smtClean="0">
                <a:effectLst/>
              </a:rPr>
            </a:br>
            <a:r>
              <a:rPr lang="en-US" dirty="0" smtClean="0">
                <a:effectLst/>
              </a:rPr>
              <a:t>Intake  </a:t>
            </a:r>
            <a:r>
              <a:rPr lang="en-US" dirty="0">
                <a:effectLst/>
              </a:rPr>
              <a:t>stroke)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179512" y="1196752"/>
            <a:ext cx="8496944" cy="4635896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th-TH" dirty="0"/>
          </a:p>
        </p:txBody>
      </p:sp>
      <p:pic>
        <p:nvPicPr>
          <p:cNvPr id="4" name="Picture 1" descr="http://t3.gstatic.com/images?q=tbn:ANd9GcQwb3e73i9iO9v2HQfpCfNiiYsYYkxdy7euPtA429giUxOfv_d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071686"/>
            <a:ext cx="2787178" cy="40216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34559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6912768" cy="1143000"/>
          </a:xfrm>
        </p:spPr>
        <p:txBody>
          <a:bodyPr/>
          <a:lstStyle/>
          <a:p>
            <a:r>
              <a:rPr lang="th-TH" dirty="0">
                <a:effectLst/>
              </a:rPr>
              <a:t>จังหวะอัด  </a:t>
            </a:r>
            <a:r>
              <a:rPr lang="en-US" dirty="0">
                <a:effectLst/>
              </a:rPr>
              <a:t>(</a:t>
            </a:r>
            <a:r>
              <a:rPr lang="th-TH" dirty="0">
                <a:effectLst/>
              </a:rPr>
              <a:t>คอมเพรส</a:t>
            </a:r>
            <a:r>
              <a:rPr lang="th-TH" dirty="0" err="1">
                <a:effectLst/>
              </a:rPr>
              <a:t>ชั่น</a:t>
            </a:r>
            <a:r>
              <a:rPr lang="th-TH" dirty="0">
                <a:effectLst/>
              </a:rPr>
              <a:t>   สโตรก </a:t>
            </a:r>
            <a:r>
              <a:rPr lang="en-US" dirty="0">
                <a:effectLst/>
              </a:rPr>
              <a:t>:  Compression  stroke)  </a:t>
            </a:r>
            <a:br>
              <a:rPr lang="en-US" dirty="0">
                <a:effectLst/>
              </a:rPr>
            </a:b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251520" y="1196752"/>
            <a:ext cx="8496944" cy="5040560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     </a:t>
            </a:r>
            <a:endParaRPr lang="th-TH" sz="3200" b="1" dirty="0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251520" y="2204864"/>
            <a:ext cx="590465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ลูกสูบจะเคลื่อนที่กลับมาจากจุดศูนย์ตายล่างโดยที่ลิ้นไอดีและลิ้นไอเสียจะปิดสนิท  ส่วนผสมของอากาศกับน้ำมันเชื้อเพลิงจะถูกอัดตัวภายในกระบอกสูบ  เพื่อทำให้ปริมาตรค่อย ๆ เล็กลง  จนกระทั่งลูกสูบเลื่อนขึ้นจนถึงศูนย์ตายบน  เพลาข้อเหวี่ยงจะหมุนได้  </a:t>
            </a:r>
            <a:r>
              <a:rPr lang="en-US" dirty="0"/>
              <a:t>360  </a:t>
            </a:r>
            <a:r>
              <a:rPr lang="th-TH" dirty="0"/>
              <a:t>องศา  เป็นจำนวน  </a:t>
            </a:r>
            <a:r>
              <a:rPr lang="en-US" dirty="0"/>
              <a:t>1  </a:t>
            </a:r>
            <a:r>
              <a:rPr lang="th-TH" dirty="0" smtClean="0"/>
              <a:t>รอบ</a:t>
            </a:r>
            <a:r>
              <a:rPr lang="th-TH" dirty="0"/>
              <a:t> </a:t>
            </a:r>
            <a:r>
              <a:rPr lang="th-TH" dirty="0" smtClean="0"/>
              <a:t> จังหวะ</a:t>
            </a:r>
            <a:r>
              <a:rPr lang="th-TH" dirty="0"/>
              <a:t>ระเบิดหรือจังหวะงาน  </a:t>
            </a:r>
            <a:r>
              <a:rPr lang="en-US" dirty="0"/>
              <a:t>(</a:t>
            </a:r>
            <a:r>
              <a:rPr lang="th-TH" dirty="0"/>
              <a:t>เพาเวอร์  สโตรก  </a:t>
            </a:r>
            <a:r>
              <a:rPr lang="en-US" dirty="0"/>
              <a:t>:  Power  stroke)</a:t>
            </a:r>
          </a:p>
        </p:txBody>
      </p:sp>
      <p:pic>
        <p:nvPicPr>
          <p:cNvPr id="7" name="Picture 3" descr="http://t3.gstatic.com/images?q=tbn:ANd9GcT1ko11pNFcizwe3VktiSs3tf0Cg7fx8tNwuK0FWzT-jM4fWH2T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952835"/>
            <a:ext cx="2736304" cy="36125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2321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640960" cy="1143000"/>
          </a:xfrm>
        </p:spPr>
        <p:txBody>
          <a:bodyPr/>
          <a:lstStyle/>
          <a:p>
            <a:pPr algn="l"/>
            <a:r>
              <a:rPr lang="th-TH" dirty="0">
                <a:effectLst/>
              </a:rPr>
              <a:t>จังหวะระเบิดหรือจังหวะงาน  </a:t>
            </a:r>
            <a:r>
              <a:rPr lang="en-US" dirty="0">
                <a:effectLst/>
              </a:rPr>
              <a:t>(</a:t>
            </a:r>
            <a:r>
              <a:rPr lang="th-TH" dirty="0" smtClean="0">
                <a:effectLst/>
              </a:rPr>
              <a:t>เพาเวอร์สโตรก  </a:t>
            </a:r>
            <a:r>
              <a:rPr lang="en-US" dirty="0">
                <a:effectLst/>
              </a:rPr>
              <a:t>:  Power  stroke)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179512" y="1916832"/>
            <a:ext cx="5616624" cy="4680520"/>
          </a:xfrm>
        </p:spPr>
        <p:txBody>
          <a:bodyPr>
            <a:normAutofit/>
          </a:bodyPr>
          <a:lstStyle/>
          <a:p>
            <a:r>
              <a:rPr lang="th-TH" sz="2800" b="1" dirty="0" smtClean="0"/>
              <a:t>     ใน</a:t>
            </a:r>
            <a:r>
              <a:rPr lang="th-TH" sz="2800" b="1" dirty="0"/>
              <a:t>จังหวะระเบิดหรือจังหวะงานนี้  เป็นจังหวะที่ลูกสูบกำลังจะเลื่อนขึ้นไปจนถึงจุดศูนย์ตายบน  ซึ่งในขณะเดียวกันนั้นหัวเทียนจะจุดประกายไฟ  เพื่อจุดส่วนผสมระหว่างอากาศกันน้ำมันเชื้อเพลิง  ทำให้เกิดการเผาไหม้  และมีความดันเพิ่มขึ้นภายในบริเวณห้องเผาไหม้  ส่วนผสมที่เกิดการเผาไหม้จะเกิดการขยายตัว  เพื่อผลักดันลูกสูบให้เคลื่อนที่ลงไปยังจุดศูนย์ตายล่าง  ทำให้เกิดพลังงานกลขึ้น   เพลาข้อเหวี่ยงจะหมุนไว้  </a:t>
            </a:r>
            <a:r>
              <a:rPr lang="en-US" sz="2800" b="1" dirty="0"/>
              <a:t>540  </a:t>
            </a:r>
            <a:r>
              <a:rPr lang="th-TH" sz="2800" b="1" dirty="0"/>
              <a:t>องศา</a:t>
            </a:r>
            <a:endParaRPr lang="en-US" sz="2800" b="1" dirty="0"/>
          </a:p>
          <a:p>
            <a:endParaRPr lang="th-TH" dirty="0"/>
          </a:p>
        </p:txBody>
      </p:sp>
      <p:pic>
        <p:nvPicPr>
          <p:cNvPr id="4" name="Picture 4" descr="http://www.kruse-ltc.com/Diesel/images/diesel_ignition_50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182522"/>
            <a:ext cx="2808312" cy="34067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81740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27584" y="332656"/>
            <a:ext cx="6512511" cy="1143000"/>
          </a:xfrm>
        </p:spPr>
        <p:txBody>
          <a:bodyPr/>
          <a:lstStyle/>
          <a:p>
            <a:r>
              <a:rPr lang="th-TH" dirty="0">
                <a:effectLst/>
              </a:rPr>
              <a:t>แบตเตอรี่</a:t>
            </a:r>
            <a:r>
              <a:rPr lang="en-US" dirty="0">
                <a:effectLst/>
              </a:rPr>
              <a:t>  (Battery)</a:t>
            </a:r>
            <a:br>
              <a:rPr lang="en-US" dirty="0">
                <a:effectLst/>
              </a:rPr>
            </a:br>
            <a:r>
              <a:rPr lang="en-US" dirty="0">
                <a:effectLst/>
              </a:rPr>
              <a:t> 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107504" y="1268760"/>
            <a:ext cx="8856984" cy="5040560"/>
          </a:xfrm>
        </p:spPr>
        <p:txBody>
          <a:bodyPr>
            <a:normAutofit/>
          </a:bodyPr>
          <a:lstStyle/>
          <a:p>
            <a:r>
              <a:rPr lang="th-TH" sz="2800" b="1" dirty="0" smtClean="0"/>
              <a:t>     ทำ</a:t>
            </a:r>
            <a:r>
              <a:rPr lang="th-TH" sz="2800" b="1" dirty="0"/>
              <a:t>หน้าที่เป็นอุปกรณ์ที่เปลี่ยนพลังงานเคมีเป็นพลังงานไฟฟ้า</a:t>
            </a:r>
            <a:r>
              <a:rPr lang="en-US" sz="2800" b="1" dirty="0"/>
              <a:t>  </a:t>
            </a:r>
            <a:r>
              <a:rPr lang="th-TH" sz="2800" b="1" dirty="0"/>
              <a:t>ซึ่งเป็นตัวเก็บประจุและจ่ายกระแสไฟฟ้า</a:t>
            </a:r>
            <a:r>
              <a:rPr lang="en-US" sz="2800" b="1" dirty="0"/>
              <a:t>  </a:t>
            </a:r>
            <a:r>
              <a:rPr lang="th-TH" sz="2800" b="1" dirty="0"/>
              <a:t>ให้กับระบบสตาร์ทเครื่องยนต์</a:t>
            </a:r>
            <a:r>
              <a:rPr lang="en-US" sz="2800" b="1" dirty="0"/>
              <a:t>  </a:t>
            </a:r>
            <a:r>
              <a:rPr lang="th-TH" sz="2800" b="1" dirty="0"/>
              <a:t>ระบบจุดระเบิดเครื่องยนต์</a:t>
            </a:r>
            <a:r>
              <a:rPr lang="en-US" sz="2800" b="1" dirty="0"/>
              <a:t>  </a:t>
            </a:r>
            <a:r>
              <a:rPr lang="th-TH" sz="2800" b="1" dirty="0"/>
              <a:t>และยังจ่ายกระแสไฟฟ้าให้กับระบบแสงสว่าง</a:t>
            </a:r>
            <a:r>
              <a:rPr lang="en-US" sz="2800" b="1" dirty="0"/>
              <a:t>  </a:t>
            </a:r>
            <a:r>
              <a:rPr lang="th-TH" sz="2800" b="1" dirty="0"/>
              <a:t>ระบบไฟสัญญาณ</a:t>
            </a:r>
            <a:r>
              <a:rPr lang="en-US" sz="2800" b="1" dirty="0"/>
              <a:t>  </a:t>
            </a:r>
            <a:r>
              <a:rPr lang="th-TH" sz="2800" b="1" dirty="0"/>
              <a:t>และเครื่องมือ</a:t>
            </a:r>
            <a:r>
              <a:rPr lang="en-US" sz="2800" b="1" dirty="0"/>
              <a:t> – </a:t>
            </a:r>
            <a:r>
              <a:rPr lang="th-TH" sz="2800" b="1" dirty="0"/>
              <a:t>อุปกรณ์ต่างๆ ที่ใช้กระแสไฟฟ้าในรถยนต์</a:t>
            </a:r>
            <a:endParaRPr lang="en-US" sz="2800" b="1" dirty="0"/>
          </a:p>
          <a:p>
            <a:endParaRPr lang="th-TH" dirty="0"/>
          </a:p>
        </p:txBody>
      </p:sp>
      <p:pic>
        <p:nvPicPr>
          <p:cNvPr id="5" name="รูปภาพ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861048"/>
            <a:ext cx="3542662" cy="24482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16221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640960" cy="1143000"/>
          </a:xfrm>
        </p:spPr>
        <p:txBody>
          <a:bodyPr/>
          <a:lstStyle/>
          <a:p>
            <a:r>
              <a:rPr lang="th-TH" dirty="0">
                <a:effectLst/>
              </a:rPr>
              <a:t> จังหวะคาย</a:t>
            </a:r>
            <a:r>
              <a:rPr lang="en-US" dirty="0">
                <a:effectLst/>
              </a:rPr>
              <a:t>   (</a:t>
            </a:r>
            <a:r>
              <a:rPr lang="th-TH" dirty="0" err="1">
                <a:effectLst/>
              </a:rPr>
              <a:t>เอ็กซ๊อท</a:t>
            </a:r>
            <a:r>
              <a:rPr lang="th-TH" dirty="0">
                <a:effectLst/>
              </a:rPr>
              <a:t>   </a:t>
            </a:r>
            <a:r>
              <a:rPr lang="th-TH" dirty="0" err="1">
                <a:effectLst/>
              </a:rPr>
              <a:t>สโต</a:t>
            </a:r>
            <a:r>
              <a:rPr lang="th-TH" dirty="0">
                <a:effectLst/>
              </a:rPr>
              <a:t>รท  </a:t>
            </a:r>
            <a:r>
              <a:rPr lang="en-US" dirty="0">
                <a:effectLst/>
              </a:rPr>
              <a:t>:  Exhaust  stroke)</a:t>
            </a:r>
            <a:br>
              <a:rPr lang="en-US" dirty="0">
                <a:effectLst/>
              </a:rPr>
            </a:b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0" y="1988840"/>
            <a:ext cx="6372200" cy="4248472"/>
          </a:xfrm>
        </p:spPr>
        <p:txBody>
          <a:bodyPr>
            <a:normAutofit fontScale="92500"/>
          </a:bodyPr>
          <a:lstStyle/>
          <a:p>
            <a:r>
              <a:rPr lang="th-TH" sz="2800" b="1" dirty="0" smtClean="0"/>
              <a:t>         ใน</a:t>
            </a:r>
            <a:r>
              <a:rPr lang="th-TH" sz="2800" b="1" dirty="0"/>
              <a:t>จังหวะคาย เมื่อ</a:t>
            </a:r>
            <a:r>
              <a:rPr lang="th-TH" sz="2800" b="1" dirty="0" err="1"/>
              <a:t>เเก๊สข</a:t>
            </a:r>
            <a:r>
              <a:rPr lang="th-TH" sz="2800" b="1" dirty="0"/>
              <a:t>ยายตัวทำให้มีกำลังดันมากขึ้นเพื่อดันให้ลูกสูบเคลื่อนที่ลงมาจนถึงจุดศูนย์ตายล่างแล้ว  ก็เป็นการสิ้นสุดของกระบวนการเผาไหม้ภายในกระบอกสูบ  จะเหลือเพียง</a:t>
            </a:r>
            <a:r>
              <a:rPr lang="th-TH" sz="2800" b="1" dirty="0" err="1"/>
              <a:t>เเก๊ส</a:t>
            </a:r>
            <a:r>
              <a:rPr lang="th-TH" sz="2800" b="1" dirty="0"/>
              <a:t>ไอเสีย  ทำให้จำเป็นจะต้องกำจัดแก๊สไอเสียให้ออกไปจากกระบอกสูบ  ก่อนที่ไอดีจะถูกดูดเข้ามา  ซึ่งจังหวะคายนี้ลูกสูบจะเลื่อนขึ้นสู่จุดศูนย์ตายบนอีกครั้งหนึ่ง  และในขณะเดียวกันนั้นลิ้นไอเสียจะเปิด  เพื่อให้ลูกสูบขับไล่แก๊สไอเสียออกผ่านลิ้นไอเสียไปยังท่อร่วมไอเสียและไหลต่อไปตามท่อไอเสีย  สู่บรรยากาศภายนอกต่อไป  หลักการทำงานของเครื่องยนต์ก็เป็นอย่างนี้ไปเรื่อย ๆ</a:t>
            </a:r>
            <a:endParaRPr lang="en-US" sz="2800" b="1" dirty="0"/>
          </a:p>
          <a:p>
            <a:endParaRPr lang="th-TH" b="1" dirty="0"/>
          </a:p>
        </p:txBody>
      </p:sp>
      <p:pic>
        <p:nvPicPr>
          <p:cNvPr id="4" name="Picture 2" descr="http://t0.gstatic.com/images?q=tbn:ANd9GcSvfAp9_t5UHiriMMdH18W-GXS2drcUWUpwhyWeW7spsRlBinjC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492896"/>
            <a:ext cx="2489448" cy="33843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39968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23528" y="548680"/>
            <a:ext cx="8568952" cy="1143000"/>
          </a:xfrm>
        </p:spPr>
        <p:txBody>
          <a:bodyPr/>
          <a:lstStyle/>
          <a:p>
            <a:r>
              <a:rPr lang="th-TH" dirty="0">
                <a:effectLst/>
              </a:rPr>
              <a:t>หลักการทำงานของเครื่องยนต์  </a:t>
            </a:r>
            <a:r>
              <a:rPr lang="en-US" dirty="0">
                <a:effectLst/>
              </a:rPr>
              <a:t>2  </a:t>
            </a:r>
            <a:r>
              <a:rPr lang="th-TH" dirty="0">
                <a:effectLst/>
              </a:rPr>
              <a:t>จังหวะ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251520" y="1772816"/>
            <a:ext cx="8064896" cy="3168352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   </a:t>
            </a:r>
            <a:r>
              <a:rPr lang="th-TH" sz="2800" b="1" dirty="0"/>
              <a:t>หลักการทำงานของเครื่องยนต์ </a:t>
            </a:r>
            <a:r>
              <a:rPr lang="en-US" sz="2800" b="1" dirty="0"/>
              <a:t>2 </a:t>
            </a:r>
            <a:r>
              <a:rPr lang="th-TH" sz="2800" b="1" dirty="0"/>
              <a:t>จังหวะ จะเหมือนกับเครื่องยนต์ </a:t>
            </a:r>
            <a:r>
              <a:rPr lang="en-US" sz="2800" b="1" dirty="0"/>
              <a:t>4 </a:t>
            </a:r>
            <a:r>
              <a:rPr lang="th-TH" sz="2800" b="1" dirty="0"/>
              <a:t>จังหวะ คือ มีจังหวะดูด จังหวะอัด จังหวะระเบิด และจังหวะคาย แต่เครื่องยนต์ </a:t>
            </a:r>
            <a:r>
              <a:rPr lang="en-US" sz="2800" b="1" dirty="0"/>
              <a:t>2 </a:t>
            </a:r>
            <a:r>
              <a:rPr lang="th-TH" sz="2800" b="1" dirty="0"/>
              <a:t>จังหวะ เมื่อเพลาข้อเหวี่ยงหมุนครบ </a:t>
            </a:r>
            <a:r>
              <a:rPr lang="en-US" sz="2800" b="1" dirty="0"/>
              <a:t>1 </a:t>
            </a:r>
            <a:r>
              <a:rPr lang="th-TH" sz="2800" b="1" dirty="0"/>
              <a:t>รอบ ก็จะสิ้นสุดจังหวะการทำงานอย่างสมบูรณ์ เครื่องยนต์ </a:t>
            </a:r>
            <a:r>
              <a:rPr lang="en-US" sz="2800" b="1" dirty="0"/>
              <a:t>2 </a:t>
            </a:r>
            <a:r>
              <a:rPr lang="th-TH" sz="2800" b="1" dirty="0"/>
              <a:t>จังหวะจะมีโครงสร้างที่แตกต่างกับเครื่องยนต์ </a:t>
            </a:r>
            <a:r>
              <a:rPr lang="en-US" sz="2800" b="1" dirty="0"/>
              <a:t>4</a:t>
            </a:r>
            <a:r>
              <a:rPr lang="th-TH" sz="2800" b="1" dirty="0"/>
              <a:t>จังหวะในการบรรจุไอดี และการคายไอเสียด้วยการใช้ช่องไอดี สำหรับเครื่องยนต์ </a:t>
            </a:r>
            <a:r>
              <a:rPr lang="en-US" sz="2800" b="1" dirty="0"/>
              <a:t>4 </a:t>
            </a:r>
            <a:r>
              <a:rPr lang="th-TH" sz="2800" b="1" dirty="0"/>
              <a:t>จังหวะ จะใช้ลิ้นเป็นตัวปิด</a:t>
            </a:r>
            <a:r>
              <a:rPr lang="en-US" sz="2800" b="1" dirty="0"/>
              <a:t>-</a:t>
            </a:r>
            <a:r>
              <a:rPr lang="th-TH" sz="2800" b="1" dirty="0"/>
              <a:t>เปิดช่องไอดี และไอเสีย</a:t>
            </a:r>
          </a:p>
        </p:txBody>
      </p:sp>
    </p:spTree>
    <p:extLst>
      <p:ext uri="{BB962C8B-B14F-4D97-AF65-F5344CB8AC3E}">
        <p14:creationId xmlns:p14="http://schemas.microsoft.com/office/powerpoint/2010/main" val="1430152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051720" y="116632"/>
            <a:ext cx="6048672" cy="1143000"/>
          </a:xfrm>
        </p:spPr>
        <p:txBody>
          <a:bodyPr/>
          <a:lstStyle/>
          <a:p>
            <a:r>
              <a:rPr lang="en-US" dirty="0">
                <a:effectLst/>
              </a:rPr>
              <a:t> </a:t>
            </a:r>
            <a:r>
              <a:rPr lang="th-TH" dirty="0" smtClean="0">
                <a:effectLst/>
              </a:rPr>
              <a:t>จังหวะ</a:t>
            </a:r>
            <a:r>
              <a:rPr lang="th-TH" dirty="0">
                <a:effectLst/>
              </a:rPr>
              <a:t>ดูด และจังหวะอัด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452500" y="1766625"/>
            <a:ext cx="8496944" cy="3474720"/>
          </a:xfrm>
        </p:spPr>
        <p:txBody>
          <a:bodyPr>
            <a:normAutofit/>
          </a:bodyPr>
          <a:lstStyle/>
          <a:p>
            <a:r>
              <a:rPr lang="th-TH" sz="2800" b="1" dirty="0"/>
              <a:t>ช่วงบรรจุไอดี และขับไล่ไอเสีย ลูกสูบจะอยู่ที่จุดศูนย์ตายล่าง และช่องไอดีเปิด ซูเปอร์ชาร์จจะอัดอากาศเข้าบรรจุในกระบอกสูบทางรูรอบ ๆ กระบอกสูบ ซึ่งอากาศที่ถูกอัดเข้าไปบรรจุในกระบอกสูบจะทำหน้าที่ไล่ไอเสียออกจากกระบอกสูบทางวาล์วไอเสีย เมื่อลูกสูบเลื่อนขึ้นจากศูนย์ตายล่างปิดช่องไอดี ถือเป็นการสิ้นสุดจังหวะดูด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989414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755576" y="389943"/>
            <a:ext cx="78488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000" b="1" dirty="0" smtClean="0"/>
              <a:t>ลักษณะ</a:t>
            </a:r>
            <a:r>
              <a:rPr lang="th-TH" sz="4000" b="1" dirty="0"/>
              <a:t>จังหวะดูด และอัด</a:t>
            </a:r>
            <a:endParaRPr lang="en-US" sz="4000" b="1" i="1" dirty="0"/>
          </a:p>
        </p:txBody>
      </p:sp>
      <p:pic>
        <p:nvPicPr>
          <p:cNvPr id="6" name="Picture 2" descr="http://www.rc-airplane-advisor.com/images/two-stroke-compression.jpg"/>
          <p:cNvPicPr>
            <a:picLocks noGrp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04756"/>
            <a:ext cx="4140459" cy="426846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" descr="http://www.rc-airplane-advisor.com/images/two-stroke-transfer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011" y="1097829"/>
            <a:ext cx="4043723" cy="42753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01672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198296" cy="1143000"/>
          </a:xfrm>
        </p:spPr>
        <p:txBody>
          <a:bodyPr/>
          <a:lstStyle/>
          <a:p>
            <a:r>
              <a:rPr lang="th-TH" dirty="0">
                <a:effectLst/>
              </a:rPr>
              <a:t>จังหวะระเบิด และจังหวะคาย</a:t>
            </a:r>
            <a:endParaRPr lang="en-US" dirty="0">
              <a:effectLst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395536" y="1628800"/>
            <a:ext cx="8352928" cy="3474720"/>
          </a:xfrm>
        </p:spPr>
        <p:txBody>
          <a:bodyPr>
            <a:normAutofit/>
          </a:bodyPr>
          <a:lstStyle/>
          <a:p>
            <a:r>
              <a:rPr lang="th-TH" sz="2800" b="1" dirty="0"/>
              <a:t>ช่วงจังหวะระเบิด ลูกสูบยังคงเลื่อนขึ้นอัดอากาศให้มีอุณหภูมิประมาณ </a:t>
            </a:r>
            <a:r>
              <a:rPr lang="en-US" sz="2800" b="1" dirty="0"/>
              <a:t>55 </a:t>
            </a:r>
            <a:r>
              <a:rPr lang="th-TH" sz="2800" b="1" dirty="0"/>
              <a:t>องศาเซลเซียส เพลาข้อเหวี่ยงหมุนดันลูกสูบก่อนถึงศูนย์ตายบนประมาณ </a:t>
            </a:r>
            <a:r>
              <a:rPr lang="en-US" sz="2800" b="1" dirty="0"/>
              <a:t>22 </a:t>
            </a:r>
            <a:r>
              <a:rPr lang="th-TH" sz="2800" b="1" dirty="0"/>
              <a:t>องศา หัวฉีดจะฉีดน้ำมันเชื้อเพลิงเข้าห้องเผ่าไหม้ และเมื่อฝอยน้ำมันกระทบอากาศที่ถูกอัดตัวจนร้อนจะเกิดการเผ่าไหม้อย่างรวดเร็ว ผลักดันลูกสูบให้เลื่อนลงเป็นจังหวะระเบิด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044883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596081" y="116632"/>
            <a:ext cx="4352183" cy="1143000"/>
          </a:xfrm>
        </p:spPr>
        <p:txBody>
          <a:bodyPr/>
          <a:lstStyle/>
          <a:p>
            <a:pPr algn="l"/>
            <a:r>
              <a:rPr lang="th-TH" sz="4800" dirty="0" smtClean="0"/>
              <a:t>ช่อง</a:t>
            </a:r>
            <a:r>
              <a:rPr lang="th-TH" sz="4800" dirty="0"/>
              <a:t>คายไอเสีย</a:t>
            </a:r>
            <a:r>
              <a:rPr lang="en-US" sz="4800" dirty="0">
                <a:effectLst/>
              </a:rPr>
              <a:t/>
            </a:r>
            <a:br>
              <a:rPr lang="en-US" sz="4800" dirty="0">
                <a:effectLst/>
              </a:rPr>
            </a:br>
            <a:r>
              <a:rPr lang="en-US" sz="4800" dirty="0"/>
              <a:t/>
            </a:r>
            <a:br>
              <a:rPr lang="en-US" sz="4800" dirty="0"/>
            </a:b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107504" y="1268760"/>
            <a:ext cx="8856984" cy="2664296"/>
          </a:xfrm>
        </p:spPr>
        <p:txBody>
          <a:bodyPr>
            <a:normAutofit/>
          </a:bodyPr>
          <a:lstStyle/>
          <a:p>
            <a:r>
              <a:rPr lang="th-TH" sz="2800" b="1" dirty="0" smtClean="0"/>
              <a:t>       </a:t>
            </a:r>
            <a:r>
              <a:rPr lang="th-TH" sz="2800" b="1" dirty="0"/>
              <a:t>ช่วงคายไอเสีย ลูกสูบยังคงเลื่อนลงในจังหวะระเบิดก่อนเพลาข้อเหวี่ยงหมุนถึงศูนย์ตายล่างประมาณ </a:t>
            </a:r>
            <a:r>
              <a:rPr lang="en-US" sz="2800" b="1" dirty="0"/>
              <a:t>90 </a:t>
            </a:r>
            <a:r>
              <a:rPr lang="th-TH" sz="2800" b="1" dirty="0"/>
              <a:t>องศา วาล์วไอเสียทั้งสองจะเปิด ไอเสียที่มีแรงดันออกสู่ภายนอก และเมื่อลูกสูบเลื่อนลงต่อไปก่อนเพลาข้อเหวี่ยงถึงศูนย์ตายล่าง </a:t>
            </a:r>
            <a:r>
              <a:rPr lang="en-US" sz="2800" b="1" dirty="0"/>
              <a:t>54 </a:t>
            </a:r>
            <a:r>
              <a:rPr lang="th-TH" sz="2800" b="1" dirty="0"/>
              <a:t>องศา ลูกสูบจะเปิดช่องไอดี เพื่อให้ซูเปอร์ชาร์จอัดอากาศเข้าบรรจุในกระบอกสูบ และขับไล่ไอเสียออก</a:t>
            </a:r>
            <a:endParaRPr lang="en-US" sz="2800" b="1" dirty="0"/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417954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43608" y="332656"/>
            <a:ext cx="6512511" cy="1143000"/>
          </a:xfrm>
        </p:spPr>
        <p:txBody>
          <a:bodyPr/>
          <a:lstStyle/>
          <a:p>
            <a:r>
              <a:rPr lang="th-TH" dirty="0">
                <a:effectLst/>
              </a:rPr>
              <a:t>จังหวะระเบิด และจังหวะคาย</a:t>
            </a:r>
            <a:endParaRPr lang="th-TH" dirty="0"/>
          </a:p>
        </p:txBody>
      </p:sp>
      <p:pic>
        <p:nvPicPr>
          <p:cNvPr id="4" name="Picture 3" descr="http://www.rc-airplane-advisor.com/images/two-stroke-ignition.jpg"/>
          <p:cNvPicPr>
            <a:picLocks noGrp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844824"/>
            <a:ext cx="3776340" cy="3475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3" descr="http://www.rc-airplane-advisor.com/images/two-stroke-exhaust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844824"/>
            <a:ext cx="3886949" cy="34563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1342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สลิปสตรีม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องค์ประกอบ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สลิปสตรีม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377</TotalTime>
  <Words>937</Words>
  <Application>Microsoft Office PowerPoint</Application>
  <PresentationFormat>นำเสนอทางหน้าจอ (4:3)</PresentationFormat>
  <Paragraphs>26</Paragraphs>
  <Slides>14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14</vt:i4>
      </vt:variant>
    </vt:vector>
  </HeadingPairs>
  <TitlesOfParts>
    <vt:vector size="15" baseType="lpstr">
      <vt:lpstr>สลิปสตรีม</vt:lpstr>
      <vt:lpstr>หลักการทำงานของเครื่องยนต์ </vt:lpstr>
      <vt:lpstr>หลักการทำงานเบื้องต้นของเครื่องยนต์  </vt:lpstr>
      <vt:lpstr>หลักการทำงานของเครื่องยนต์ แก๊สโซลีน  4  จังหวะ    </vt:lpstr>
      <vt:lpstr>จังหวะดูด  (อินเท็ก  สโตรก  :   Intake  stroke)</vt:lpstr>
      <vt:lpstr>จังหวะอัด  (คอมเพรสชั่น   สโตรก :  Compression  stroke)     </vt:lpstr>
      <vt:lpstr>จังหวะระเบิดหรือจังหวะงาน  (เพาเวอร์สโตรก  :  Power  stroke)</vt:lpstr>
      <vt:lpstr>แบตเตอรี่  (Battery)  </vt:lpstr>
      <vt:lpstr> จังหวะคาย   (เอ็กซ๊อท   สโตรท  :  Exhaust  stroke) </vt:lpstr>
      <vt:lpstr>หลักการทำงานของเครื่องยนต์  2  จังหวะ </vt:lpstr>
      <vt:lpstr> จังหวะดูด และจังหวะอัด  </vt:lpstr>
      <vt:lpstr>งานนำเสนอ PowerPoint</vt:lpstr>
      <vt:lpstr>จังหวะระเบิด และจังหวะคาย</vt:lpstr>
      <vt:lpstr>ช่องคายไอเสีย  </vt:lpstr>
      <vt:lpstr>จังหวะระเบิด และจังหวะคาย</vt:lpstr>
    </vt:vector>
  </TitlesOfParts>
  <Company>KKD Computer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การบำรุงรักษารถยนต์ประจำวัน</dc:title>
  <dc:creator>KKD 2011 V.2</dc:creator>
  <cp:lastModifiedBy>KKD 2011 V.2</cp:lastModifiedBy>
  <cp:revision>31</cp:revision>
  <dcterms:created xsi:type="dcterms:W3CDTF">2012-02-14T17:25:14Z</dcterms:created>
  <dcterms:modified xsi:type="dcterms:W3CDTF">2012-03-01T03:05:13Z</dcterms:modified>
</cp:coreProperties>
</file>