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76" r:id="rId8"/>
    <p:sldId id="262" r:id="rId9"/>
    <p:sldId id="263" r:id="rId10"/>
    <p:sldId id="264" r:id="rId11"/>
    <p:sldId id="274" r:id="rId12"/>
    <p:sldId id="265" r:id="rId13"/>
    <p:sldId id="267" r:id="rId14"/>
    <p:sldId id="266" r:id="rId15"/>
    <p:sldId id="275" r:id="rId16"/>
    <p:sldId id="268" r:id="rId17"/>
    <p:sldId id="269" r:id="rId18"/>
    <p:sldId id="270" r:id="rId19"/>
    <p:sldId id="271" r:id="rId20"/>
    <p:sldId id="272" r:id="rId21"/>
    <p:sldId id="273" r:id="rId22"/>
  </p:sldIdLst>
  <p:sldSz cx="9144000" cy="6858000" type="screen4x3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566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smtClean="0"/>
              <a:t>คลิกเพื่อแก้ไขลักษณะชื่อเรื่องรองต้นแบบ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E9415-9019-4A55-A826-6EB4ADF2666C}" type="datetimeFigureOut">
              <a:rPr lang="th-TH" smtClean="0"/>
              <a:t>04/03/55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08C9D-182B-42AB-9D7E-8150876991EC}" type="slidenum">
              <a:rPr lang="th-TH" smtClean="0"/>
              <a:t>‹#›</a:t>
            </a:fld>
            <a:endParaRPr lang="th-TH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E9415-9019-4A55-A826-6EB4ADF2666C}" type="datetimeFigureOut">
              <a:rPr lang="th-TH" smtClean="0"/>
              <a:t>04/03/55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08C9D-182B-42AB-9D7E-8150876991EC}" type="slidenum">
              <a:rPr lang="th-TH" smtClean="0"/>
              <a:t>‹#›</a:t>
            </a:fld>
            <a:endParaRPr lang="th-TH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E9415-9019-4A55-A826-6EB4ADF2666C}" type="datetimeFigureOut">
              <a:rPr lang="th-TH" smtClean="0"/>
              <a:t>04/03/55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08C9D-182B-42AB-9D7E-8150876991EC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E9415-9019-4A55-A826-6EB4ADF2666C}" type="datetimeFigureOut">
              <a:rPr lang="th-TH" smtClean="0"/>
              <a:t>04/03/55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08C9D-182B-42AB-9D7E-8150876991EC}" type="slidenum">
              <a:rPr lang="th-TH" smtClean="0"/>
              <a:t>‹#›</a:t>
            </a:fld>
            <a:endParaRPr lang="th-TH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E9415-9019-4A55-A826-6EB4ADF2666C}" type="datetimeFigureOut">
              <a:rPr lang="th-TH" smtClean="0"/>
              <a:t>04/03/55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08C9D-182B-42AB-9D7E-8150876991EC}" type="slidenum">
              <a:rPr lang="th-TH" smtClean="0"/>
              <a:t>‹#›</a:t>
            </a:fld>
            <a:endParaRPr lang="th-TH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E9415-9019-4A55-A826-6EB4ADF2666C}" type="datetimeFigureOut">
              <a:rPr lang="th-TH" smtClean="0"/>
              <a:t>04/03/55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08C9D-182B-42AB-9D7E-8150876991EC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E9415-9019-4A55-A826-6EB4ADF2666C}" type="datetimeFigureOut">
              <a:rPr lang="th-TH" smtClean="0"/>
              <a:t>04/03/55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08C9D-182B-42AB-9D7E-8150876991EC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E9415-9019-4A55-A826-6EB4ADF2666C}" type="datetimeFigureOut">
              <a:rPr lang="th-TH" smtClean="0"/>
              <a:t>04/03/55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08C9D-182B-42AB-9D7E-8150876991EC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E9415-9019-4A55-A826-6EB4ADF2666C}" type="datetimeFigureOut">
              <a:rPr lang="th-TH" smtClean="0"/>
              <a:t>04/03/55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08C9D-182B-42AB-9D7E-8150876991EC}" type="slidenum">
              <a:rPr lang="th-TH" smtClean="0"/>
              <a:t>‹#›</a:t>
            </a:fld>
            <a:endParaRPr lang="th-TH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E9415-9019-4A55-A826-6EB4ADF2666C}" type="datetimeFigureOut">
              <a:rPr lang="th-TH" smtClean="0"/>
              <a:t>04/03/55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08C9D-182B-42AB-9D7E-8150876991EC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E9415-9019-4A55-A826-6EB4ADF2666C}" type="datetimeFigureOut">
              <a:rPr lang="th-TH" smtClean="0"/>
              <a:t>04/03/55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08C9D-182B-42AB-9D7E-8150876991EC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06DE9415-9019-4A55-A826-6EB4ADF2666C}" type="datetimeFigureOut">
              <a:rPr lang="th-TH" smtClean="0"/>
              <a:t>04/03/55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4B508C9D-182B-42AB-9D7E-8150876991EC}" type="slidenum">
              <a:rPr lang="th-TH" smtClean="0"/>
              <a:t>‹#›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http://www.me.psu.ac.th/~nikol/Image43.gif" TargetMode="Externa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179512" y="908720"/>
            <a:ext cx="8640960" cy="3600400"/>
          </a:xfrm>
        </p:spPr>
        <p:txBody>
          <a:bodyPr/>
          <a:lstStyle/>
          <a:p>
            <a:pPr algn="ctr"/>
            <a:r>
              <a:rPr lang="th-TH" sz="8000" dirty="0" smtClean="0">
                <a:effectLst/>
              </a:rPr>
              <a:t>  </a:t>
            </a:r>
            <a:r>
              <a:rPr lang="th-TH" sz="8000" dirty="0" smtClean="0">
                <a:effectLst/>
              </a:rPr>
              <a:t>ระบบน้ำมันเชื้อเพลิง</a:t>
            </a:r>
            <a:endParaRPr lang="en-US" sz="8000" dirty="0">
              <a:effectLst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2204864"/>
            <a:ext cx="6515447" cy="42393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05777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096687" cy="1143000"/>
          </a:xfrm>
        </p:spPr>
        <p:txBody>
          <a:bodyPr/>
          <a:lstStyle/>
          <a:p>
            <a:pPr algn="ctr"/>
            <a:r>
              <a:rPr lang="th-TH" dirty="0">
                <a:effectLst/>
              </a:rPr>
              <a:t>หน้าที่หลักของระบบน้ำมันเชื้อเพลิง</a:t>
            </a:r>
            <a:r>
              <a:rPr lang="en-US" dirty="0">
                <a:effectLst/>
              </a:rPr>
              <a:t/>
            </a:r>
            <a:br>
              <a:rPr lang="en-US" dirty="0">
                <a:effectLst/>
              </a:rPr>
            </a:br>
            <a:endParaRPr lang="th-TH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quarter" idx="13"/>
          </p:nvPr>
        </p:nvSpPr>
        <p:spPr>
          <a:xfrm>
            <a:off x="179512" y="1196752"/>
            <a:ext cx="8712968" cy="3474720"/>
          </a:xfrm>
        </p:spPr>
        <p:txBody>
          <a:bodyPr/>
          <a:lstStyle/>
          <a:p>
            <a:r>
              <a:rPr lang="th-TH" sz="3200" b="1" dirty="0" smtClean="0">
                <a:latin typeface="Angsana New" pitchFamily="18" charset="-34"/>
                <a:cs typeface="Angsana New" pitchFamily="18" charset="-34"/>
              </a:rPr>
              <a:t>     ระบบ</a:t>
            </a:r>
            <a:r>
              <a:rPr lang="th-TH" sz="3200" b="1" dirty="0">
                <a:latin typeface="Angsana New" pitchFamily="18" charset="-34"/>
                <a:cs typeface="Angsana New" pitchFamily="18" charset="-34"/>
              </a:rPr>
              <a:t>น้ำมันเชื้อเพลิง ทำหน้าที่จ่ายส่วนผสมของอากาศและน้ำมันเชื้อเพลิงหรือเรียกอีกอย่างหนึ่งว่า</a:t>
            </a:r>
            <a:r>
              <a:rPr lang="en-US" sz="3200" b="1" dirty="0">
                <a:latin typeface="Angsana New" pitchFamily="18" charset="-34"/>
                <a:cs typeface="Angsana New" pitchFamily="18" charset="-34"/>
              </a:rPr>
              <a:t> “</a:t>
            </a:r>
            <a:r>
              <a:rPr lang="th-TH" sz="3200" b="1" dirty="0">
                <a:latin typeface="Angsana New" pitchFamily="18" charset="-34"/>
                <a:cs typeface="Angsana New" pitchFamily="18" charset="-34"/>
              </a:rPr>
              <a:t>ไอดี</a:t>
            </a:r>
            <a:r>
              <a:rPr lang="en-US" sz="3200" b="1" dirty="0">
                <a:latin typeface="Angsana New" pitchFamily="18" charset="-34"/>
                <a:cs typeface="Angsana New" pitchFamily="18" charset="-34"/>
              </a:rPr>
              <a:t>”  </a:t>
            </a:r>
            <a:r>
              <a:rPr lang="th-TH" sz="3200" b="1" dirty="0">
                <a:latin typeface="Angsana New" pitchFamily="18" charset="-34"/>
                <a:cs typeface="Angsana New" pitchFamily="18" charset="-34"/>
              </a:rPr>
              <a:t>เข้าไปในกระบอกสูบ สำหรับสวนประกอบที่สำคัญที่สุดในระบบน้ำมันเชื้อเพลิงของเครื่องยนต์แก๊สโซ</a:t>
            </a:r>
            <a:r>
              <a:rPr lang="th-TH" sz="3200" b="1" dirty="0" err="1">
                <a:latin typeface="Angsana New" pitchFamily="18" charset="-34"/>
                <a:cs typeface="Angsana New" pitchFamily="18" charset="-34"/>
              </a:rPr>
              <a:t>ลีน</a:t>
            </a:r>
            <a:r>
              <a:rPr lang="th-TH" sz="3200" b="1" dirty="0">
                <a:latin typeface="Angsana New" pitchFamily="18" charset="-34"/>
                <a:cs typeface="Angsana New" pitchFamily="18" charset="-34"/>
              </a:rPr>
              <a:t>  คือ คาร์บูเรเตอร์ ซึ่งเป็นอุปกรณ์ที่ทำหน้าที่ผสมอากาศกับน้ำมันเชื้อเพลิงในอัตราส่วนที่เหมาะสมกับเครื่องยนต์ คือ </a:t>
            </a:r>
            <a:r>
              <a:rPr lang="th-TH" sz="3200" b="1" dirty="0" smtClean="0">
                <a:latin typeface="Angsana New" pitchFamily="18" charset="-34"/>
                <a:cs typeface="Angsana New" pitchFamily="18" charset="-34"/>
              </a:rPr>
              <a:t>15 </a:t>
            </a:r>
            <a:r>
              <a:rPr lang="en-US" sz="3200" b="1" dirty="0">
                <a:latin typeface="Angsana New" pitchFamily="18" charset="-34"/>
                <a:cs typeface="Angsana New" pitchFamily="18" charset="-34"/>
              </a:rPr>
              <a:t>: 1</a:t>
            </a:r>
          </a:p>
        </p:txBody>
      </p:sp>
    </p:spTree>
    <p:extLst>
      <p:ext uri="{BB962C8B-B14F-4D97-AF65-F5344CB8AC3E}">
        <p14:creationId xmlns:p14="http://schemas.microsoft.com/office/powerpoint/2010/main" val="629221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แทนเนื้อหา 2"/>
          <p:cNvSpPr>
            <a:spLocks noGrp="1"/>
          </p:cNvSpPr>
          <p:nvPr>
            <p:ph sz="quarter" idx="13"/>
          </p:nvPr>
        </p:nvSpPr>
        <p:spPr>
          <a:xfrm>
            <a:off x="467544" y="1340768"/>
            <a:ext cx="8352928" cy="3474720"/>
          </a:xfrm>
        </p:spPr>
        <p:txBody>
          <a:bodyPr/>
          <a:lstStyle/>
          <a:p>
            <a:r>
              <a:rPr lang="en-US" sz="3200" dirty="0" smtClean="0"/>
              <a:t>     </a:t>
            </a:r>
            <a:endParaRPr lang="th-TH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25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268759"/>
            <a:ext cx="7552838" cy="53463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ชื่อเรื่อง 3"/>
          <p:cNvSpPr>
            <a:spLocks noGrp="1"/>
          </p:cNvSpPr>
          <p:nvPr>
            <p:ph type="title"/>
          </p:nvPr>
        </p:nvSpPr>
        <p:spPr>
          <a:xfrm>
            <a:off x="1419755" y="188640"/>
            <a:ext cx="6512511" cy="1143000"/>
          </a:xfrm>
        </p:spPr>
        <p:txBody>
          <a:bodyPr/>
          <a:lstStyle/>
          <a:p>
            <a:r>
              <a:rPr lang="th-TH" dirty="0" smtClean="0"/>
              <a:t>วงจรน้ำมันเชื้อเพลิง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2547016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99592" y="188640"/>
            <a:ext cx="7560840" cy="1143000"/>
          </a:xfrm>
        </p:spPr>
        <p:txBody>
          <a:bodyPr/>
          <a:lstStyle/>
          <a:p>
            <a:r>
              <a:rPr lang="th-TH" sz="4800" dirty="0"/>
              <a:t>ระบบฉีดน้ำมันเชื้อเพลิงของเครื่องยนต์ดีเซล</a:t>
            </a:r>
            <a:endParaRPr lang="en-US" dirty="0">
              <a:effectLst/>
            </a:endParaRP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quarter" idx="13"/>
          </p:nvPr>
        </p:nvSpPr>
        <p:spPr>
          <a:xfrm>
            <a:off x="0" y="1700808"/>
            <a:ext cx="9144000" cy="4968552"/>
          </a:xfrm>
        </p:spPr>
        <p:txBody>
          <a:bodyPr>
            <a:normAutofit/>
          </a:bodyPr>
          <a:lstStyle/>
          <a:p>
            <a:r>
              <a:rPr lang="th-TH" sz="2800" b="1" dirty="0"/>
              <a:t> </a:t>
            </a:r>
            <a:r>
              <a:rPr lang="th-TH" sz="2800" b="1" dirty="0" smtClean="0"/>
              <a:t>     สำหรับ</a:t>
            </a:r>
            <a:r>
              <a:rPr lang="th-TH" sz="2800" b="1" dirty="0"/>
              <a:t>ระบบฉีดน้ำมันเชื้อเพลิงของเครื่องยนต์ดีเซล  จะอาศัยปั๊มฉีดน้ำมันเชื้อเพลิงเป็นตัวจ่ายน้ำมันเชื้อเพลิงให้กับหัวฉีดเป็นอุปกรณ์ที่ทำหน้าที่ฉีดน้ำมันให้เป็นฝอยละออง  เพื่อส่งเข้าไปในกระบอกสูบ แต่การทำงานของเครื่องยนต์ดีเซลจะดีก็ต่อเมื่อทำหน้าที่ดังต่อไปนี้</a:t>
            </a:r>
            <a:endParaRPr lang="en-US" sz="2800" b="1" dirty="0"/>
          </a:p>
          <a:p>
            <a:pPr lvl="0"/>
            <a:r>
              <a:rPr lang="th-TH" sz="2800" b="1" dirty="0"/>
              <a:t>ฉีดน้ำมันเชื้อเพลิงในอัตราส่วนที่เหมาะสมกับเครื่องยนต์</a:t>
            </a:r>
            <a:endParaRPr lang="en-US" sz="2800" b="1" dirty="0"/>
          </a:p>
          <a:p>
            <a:pPr lvl="0"/>
            <a:r>
              <a:rPr lang="th-TH" sz="2800" b="1" dirty="0"/>
              <a:t>เริ่มฉีดน้ำมันเชื้อเพลิงในจังหวะและเวลาที่ถูกต้องในทุก ๆ ครั้ง</a:t>
            </a:r>
            <a:endParaRPr lang="en-US" sz="2800" b="1" dirty="0"/>
          </a:p>
          <a:p>
            <a:pPr lvl="0"/>
            <a:r>
              <a:rPr lang="th-TH" sz="2800" b="1" dirty="0"/>
              <a:t>ปรับปริมาณการฉีดน้ำมันเชื้อเพลิงให้เหมาะกับภาระ และความเร็วของรถยนต์</a:t>
            </a:r>
            <a:endParaRPr lang="en-US" sz="2800" b="1" dirty="0"/>
          </a:p>
          <a:p>
            <a:pPr lvl="0"/>
            <a:r>
              <a:rPr lang="th-TH" sz="2800" b="1" dirty="0"/>
              <a:t>หัวฉีดจะต้องฉีดน้ำมันเชื้อเพลิงให้เป็นฝอยละออง</a:t>
            </a:r>
            <a:endParaRPr lang="en-US" sz="2800" b="1" dirty="0"/>
          </a:p>
          <a:p>
            <a:pPr lvl="0"/>
            <a:r>
              <a:rPr lang="th-TH" sz="2800" b="1" dirty="0"/>
              <a:t>การฉีดน้ำมันเชื้อเพลิงจะต้องกระจายทั่วทั้งห้องเผาไหม้</a:t>
            </a:r>
            <a:endParaRPr lang="en-US" b="1" dirty="0"/>
          </a:p>
          <a:p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3034559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683568" y="188640"/>
            <a:ext cx="7920880" cy="1143000"/>
          </a:xfrm>
        </p:spPr>
        <p:txBody>
          <a:bodyPr/>
          <a:lstStyle/>
          <a:p>
            <a:r>
              <a:rPr lang="th-TH" dirty="0" smtClean="0">
                <a:effectLst/>
              </a:rPr>
              <a:t>ส่วนประกอบ</a:t>
            </a:r>
            <a:r>
              <a:rPr lang="th-TH" dirty="0">
                <a:effectLst/>
              </a:rPr>
              <a:t>ของระบบน้ำมันเชื้อเพลิง</a:t>
            </a:r>
            <a:r>
              <a:rPr lang="en-US" dirty="0">
                <a:effectLst/>
              </a:rPr>
              <a:t/>
            </a:r>
            <a:br>
              <a:rPr lang="en-US" dirty="0">
                <a:effectLst/>
              </a:rPr>
            </a:br>
            <a:r>
              <a:rPr lang="en-US" dirty="0">
                <a:effectLst/>
              </a:rPr>
              <a:t/>
            </a:r>
            <a:br>
              <a:rPr lang="en-US" dirty="0">
                <a:effectLst/>
              </a:rPr>
            </a:br>
            <a:endParaRPr lang="th-TH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quarter" idx="13"/>
          </p:nvPr>
        </p:nvSpPr>
        <p:spPr>
          <a:xfrm>
            <a:off x="0" y="1196752"/>
            <a:ext cx="8748464" cy="5040560"/>
          </a:xfrm>
        </p:spPr>
        <p:txBody>
          <a:bodyPr>
            <a:noAutofit/>
          </a:bodyPr>
          <a:lstStyle/>
          <a:p>
            <a:r>
              <a:rPr lang="en-US" sz="3200" b="1" dirty="0" smtClean="0"/>
              <a:t>     </a:t>
            </a:r>
            <a:r>
              <a:rPr lang="th-TH" sz="3200" dirty="0"/>
              <a:t>ระบบน้ำมันเชื้อเพลิงของเครื่องยนต์แก๊สโซ</a:t>
            </a:r>
            <a:r>
              <a:rPr lang="th-TH" sz="3200" dirty="0" err="1"/>
              <a:t>ลีน</a:t>
            </a:r>
            <a:r>
              <a:rPr lang="th-TH" sz="3200" dirty="0"/>
              <a:t> จะประกอบด้วยอุปกรณ์ต่าง ๆ ดังนี้        </a:t>
            </a:r>
            <a:endParaRPr lang="en-US" sz="3200" dirty="0"/>
          </a:p>
          <a:p>
            <a:r>
              <a:rPr lang="th-TH" sz="3200" dirty="0"/>
              <a:t>            </a:t>
            </a:r>
            <a:r>
              <a:rPr lang="en-US" sz="3200" dirty="0" smtClean="0">
                <a:latin typeface="Angsana New" pitchFamily="18" charset="-34"/>
                <a:cs typeface="Angsana New" pitchFamily="18" charset="-34"/>
              </a:rPr>
              <a:t>1 </a:t>
            </a:r>
            <a:r>
              <a:rPr lang="th-TH" sz="3200" dirty="0">
                <a:latin typeface="Angsana New" pitchFamily="18" charset="-34"/>
                <a:cs typeface="Angsana New" pitchFamily="18" charset="-34"/>
              </a:rPr>
              <a:t>ถังน้ำมันเชื้อเพลิง (</a:t>
            </a:r>
            <a:r>
              <a:rPr lang="en-US" sz="3200" dirty="0">
                <a:latin typeface="Angsana New" pitchFamily="18" charset="-34"/>
                <a:cs typeface="Angsana New" pitchFamily="18" charset="-34"/>
              </a:rPr>
              <a:t>Fuel  tank</a:t>
            </a:r>
            <a:r>
              <a:rPr lang="th-TH" sz="3200" dirty="0">
                <a:latin typeface="Angsana New" pitchFamily="18" charset="-34"/>
                <a:cs typeface="Angsana New" pitchFamily="18" charset="-34"/>
              </a:rPr>
              <a:t>)</a:t>
            </a:r>
            <a:endParaRPr lang="en-US" sz="3200" dirty="0">
              <a:latin typeface="Angsana New" pitchFamily="18" charset="-34"/>
              <a:cs typeface="Angsana New" pitchFamily="18" charset="-34"/>
            </a:endParaRPr>
          </a:p>
          <a:p>
            <a:r>
              <a:rPr lang="th-TH" sz="3200" dirty="0">
                <a:latin typeface="Angsana New" pitchFamily="18" charset="-34"/>
                <a:cs typeface="Angsana New" pitchFamily="18" charset="-34"/>
              </a:rPr>
              <a:t>                </a:t>
            </a:r>
            <a:r>
              <a:rPr lang="th-TH" sz="3200" dirty="0" smtClean="0">
                <a:latin typeface="Angsana New" pitchFamily="18" charset="-34"/>
                <a:cs typeface="Angsana New" pitchFamily="18" charset="-34"/>
              </a:rPr>
              <a:t>2 </a:t>
            </a:r>
            <a:r>
              <a:rPr lang="th-TH" sz="3200" dirty="0">
                <a:latin typeface="Angsana New" pitchFamily="18" charset="-34"/>
                <a:cs typeface="Angsana New" pitchFamily="18" charset="-34"/>
              </a:rPr>
              <a:t>กรองน้ำมันเชื้อเพลิง (</a:t>
            </a:r>
            <a:r>
              <a:rPr lang="en-US" sz="3200" dirty="0">
                <a:latin typeface="Angsana New" pitchFamily="18" charset="-34"/>
                <a:cs typeface="Angsana New" pitchFamily="18" charset="-34"/>
              </a:rPr>
              <a:t>Fuel  filter</a:t>
            </a:r>
            <a:r>
              <a:rPr lang="th-TH" sz="3200" dirty="0">
                <a:latin typeface="Angsana New" pitchFamily="18" charset="-34"/>
                <a:cs typeface="Angsana New" pitchFamily="18" charset="-34"/>
              </a:rPr>
              <a:t>)</a:t>
            </a:r>
            <a:endParaRPr lang="en-US" sz="3200" dirty="0">
              <a:latin typeface="Angsana New" pitchFamily="18" charset="-34"/>
              <a:cs typeface="Angsana New" pitchFamily="18" charset="-34"/>
            </a:endParaRPr>
          </a:p>
          <a:p>
            <a:r>
              <a:rPr lang="th-TH" sz="3200" dirty="0">
                <a:latin typeface="Angsana New" pitchFamily="18" charset="-34"/>
                <a:cs typeface="Angsana New" pitchFamily="18" charset="-34"/>
              </a:rPr>
              <a:t>                </a:t>
            </a:r>
            <a:r>
              <a:rPr lang="th-TH" sz="3200" dirty="0" smtClean="0">
                <a:latin typeface="Angsana New" pitchFamily="18" charset="-34"/>
                <a:cs typeface="Angsana New" pitchFamily="18" charset="-34"/>
              </a:rPr>
              <a:t>3 </a:t>
            </a:r>
            <a:r>
              <a:rPr lang="th-TH" sz="3200" dirty="0">
                <a:latin typeface="Angsana New" pitchFamily="18" charset="-34"/>
                <a:cs typeface="Angsana New" pitchFamily="18" charset="-34"/>
              </a:rPr>
              <a:t>ท่อทางน้ำมันเชื้อเพลิง (</a:t>
            </a:r>
            <a:r>
              <a:rPr lang="en-US" sz="3200" dirty="0">
                <a:latin typeface="Angsana New" pitchFamily="18" charset="-34"/>
                <a:cs typeface="Angsana New" pitchFamily="18" charset="-34"/>
              </a:rPr>
              <a:t>Fuel  lines</a:t>
            </a:r>
            <a:r>
              <a:rPr lang="th-TH" sz="3200" dirty="0">
                <a:latin typeface="Angsana New" pitchFamily="18" charset="-34"/>
                <a:cs typeface="Angsana New" pitchFamily="18" charset="-34"/>
              </a:rPr>
              <a:t>)</a:t>
            </a:r>
            <a:endParaRPr lang="en-US" sz="3200" dirty="0">
              <a:latin typeface="Angsana New" pitchFamily="18" charset="-34"/>
              <a:cs typeface="Angsana New" pitchFamily="18" charset="-34"/>
            </a:endParaRPr>
          </a:p>
          <a:p>
            <a:r>
              <a:rPr lang="en-US" sz="3200" dirty="0">
                <a:latin typeface="Angsana New" pitchFamily="18" charset="-34"/>
                <a:cs typeface="Angsana New" pitchFamily="18" charset="-34"/>
              </a:rPr>
              <a:t>                </a:t>
            </a:r>
            <a:r>
              <a:rPr lang="th-TH" sz="3200" dirty="0" smtClean="0">
                <a:latin typeface="Angsana New" pitchFamily="18" charset="-34"/>
                <a:cs typeface="Angsana New" pitchFamily="18" charset="-34"/>
              </a:rPr>
              <a:t>4 </a:t>
            </a:r>
            <a:r>
              <a:rPr lang="th-TH" sz="3200" dirty="0">
                <a:latin typeface="Angsana New" pitchFamily="18" charset="-34"/>
                <a:cs typeface="Angsana New" pitchFamily="18" charset="-34"/>
              </a:rPr>
              <a:t>คาร์บูเรเตอร์ ( </a:t>
            </a:r>
            <a:r>
              <a:rPr lang="en-US" sz="3200" dirty="0">
                <a:latin typeface="Angsana New" pitchFamily="18" charset="-34"/>
                <a:cs typeface="Angsana New" pitchFamily="18" charset="-34"/>
              </a:rPr>
              <a:t>Carburetor</a:t>
            </a:r>
            <a:r>
              <a:rPr lang="th-TH" sz="3200" dirty="0">
                <a:latin typeface="Angsana New" pitchFamily="18" charset="-34"/>
                <a:cs typeface="Angsana New" pitchFamily="18" charset="-34"/>
              </a:rPr>
              <a:t>)</a:t>
            </a:r>
            <a:endParaRPr lang="en-US" sz="3200" dirty="0">
              <a:latin typeface="Angsana New" pitchFamily="18" charset="-34"/>
              <a:cs typeface="Angsana New" pitchFamily="18" charset="-34"/>
            </a:endParaRPr>
          </a:p>
          <a:p>
            <a:r>
              <a:rPr lang="en-US" sz="3200" dirty="0">
                <a:latin typeface="Angsana New" pitchFamily="18" charset="-34"/>
                <a:cs typeface="Angsana New" pitchFamily="18" charset="-34"/>
              </a:rPr>
              <a:t>                </a:t>
            </a:r>
            <a:r>
              <a:rPr lang="en-US" sz="3200" dirty="0" smtClean="0">
                <a:latin typeface="Angsana New" pitchFamily="18" charset="-34"/>
                <a:cs typeface="Angsana New" pitchFamily="18" charset="-34"/>
              </a:rPr>
              <a:t>5 </a:t>
            </a:r>
            <a:r>
              <a:rPr lang="th-TH" sz="3200" dirty="0">
                <a:latin typeface="Angsana New" pitchFamily="18" charset="-34"/>
                <a:cs typeface="Angsana New" pitchFamily="18" charset="-34"/>
              </a:rPr>
              <a:t>ปั๊มน้ำมันเชื้อเพลิง (</a:t>
            </a:r>
            <a:r>
              <a:rPr lang="en-US" sz="3200" dirty="0">
                <a:latin typeface="Angsana New" pitchFamily="18" charset="-34"/>
                <a:cs typeface="Angsana New" pitchFamily="18" charset="-34"/>
              </a:rPr>
              <a:t>Fuel  pump</a:t>
            </a:r>
            <a:r>
              <a:rPr lang="th-TH" sz="3200" dirty="0">
                <a:latin typeface="Angsana New" pitchFamily="18" charset="-34"/>
                <a:cs typeface="Angsana New" pitchFamily="18" charset="-34"/>
              </a:rPr>
              <a:t>)</a:t>
            </a:r>
            <a:endParaRPr lang="en-US" sz="3200" dirty="0">
              <a:latin typeface="Angsana New" pitchFamily="18" charset="-34"/>
              <a:cs typeface="Angsana New" pitchFamily="18" charset="-34"/>
            </a:endParaRPr>
          </a:p>
          <a:p>
            <a:r>
              <a:rPr lang="th-TH" sz="3200" dirty="0">
                <a:latin typeface="Angsana New" pitchFamily="18" charset="-34"/>
                <a:cs typeface="Angsana New" pitchFamily="18" charset="-34"/>
              </a:rPr>
              <a:t>                </a:t>
            </a:r>
            <a:r>
              <a:rPr lang="th-TH" sz="3200" dirty="0" smtClean="0">
                <a:latin typeface="Angsana New" pitchFamily="18" charset="-34"/>
                <a:cs typeface="Angsana New" pitchFamily="18" charset="-34"/>
              </a:rPr>
              <a:t>6 </a:t>
            </a:r>
            <a:r>
              <a:rPr lang="th-TH" sz="3200" dirty="0">
                <a:latin typeface="Angsana New" pitchFamily="18" charset="-34"/>
                <a:cs typeface="Angsana New" pitchFamily="18" charset="-34"/>
              </a:rPr>
              <a:t>เกจวัดน้ำมันเชื้อเพลิง (</a:t>
            </a:r>
            <a:r>
              <a:rPr lang="en-US" sz="3200" dirty="0">
                <a:latin typeface="Angsana New" pitchFamily="18" charset="-34"/>
                <a:cs typeface="Angsana New" pitchFamily="18" charset="-34"/>
              </a:rPr>
              <a:t>Fuel  gauge</a:t>
            </a:r>
            <a:r>
              <a:rPr lang="th-TH" sz="3200" dirty="0">
                <a:latin typeface="Angsana New" pitchFamily="18" charset="-34"/>
                <a:cs typeface="Angsana New" pitchFamily="18" charset="-34"/>
              </a:rPr>
              <a:t>)</a:t>
            </a:r>
            <a:endParaRPr lang="en-US" sz="3200" dirty="0">
              <a:latin typeface="Angsana New" pitchFamily="18" charset="-34"/>
              <a:cs typeface="Angsana New" pitchFamily="18" charset="-34"/>
            </a:endParaRPr>
          </a:p>
          <a:p>
            <a:endParaRPr lang="th-TH" sz="3200" b="1" dirty="0">
              <a:latin typeface="Angsana New" pitchFamily="18" charset="-34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872321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755576" y="188640"/>
            <a:ext cx="7704856" cy="1143000"/>
          </a:xfrm>
        </p:spPr>
        <p:txBody>
          <a:bodyPr/>
          <a:lstStyle/>
          <a:p>
            <a:r>
              <a:rPr lang="th-TH" dirty="0">
                <a:effectLst/>
              </a:rPr>
              <a:t>ถังน้ำมันเชื้อเพลิง (</a:t>
            </a:r>
            <a:r>
              <a:rPr lang="en-US" dirty="0">
                <a:effectLst/>
              </a:rPr>
              <a:t>Fuel  tank</a:t>
            </a:r>
            <a:r>
              <a:rPr lang="th-TH" dirty="0">
                <a:effectLst/>
              </a:rPr>
              <a:t>)</a:t>
            </a:r>
            <a:endParaRPr lang="th-TH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quarter" idx="13"/>
          </p:nvPr>
        </p:nvSpPr>
        <p:spPr>
          <a:xfrm>
            <a:off x="539552" y="980728"/>
            <a:ext cx="8064896" cy="4680520"/>
          </a:xfrm>
        </p:spPr>
        <p:txBody>
          <a:bodyPr>
            <a:normAutofit/>
          </a:bodyPr>
          <a:lstStyle/>
          <a:p>
            <a:r>
              <a:rPr lang="th-TH" sz="3200" b="1" dirty="0" smtClean="0">
                <a:latin typeface="Angsana New" pitchFamily="18" charset="-34"/>
                <a:cs typeface="Angsana New" pitchFamily="18" charset="-34"/>
              </a:rPr>
              <a:t>          ถัง</a:t>
            </a:r>
            <a:r>
              <a:rPr lang="th-TH" sz="3200" b="1" dirty="0">
                <a:latin typeface="Angsana New" pitchFamily="18" charset="-34"/>
                <a:cs typeface="Angsana New" pitchFamily="18" charset="-34"/>
              </a:rPr>
              <a:t>น้ำมันเชื้อเพลิงทำหน้าที่กักเก็บน้ำมันเชื้อเพลิงและจ่ายน้ำมันเชื้อเพลิง โดยปกติแล้วถังน้ำมันเชื้อเพลิงจะถูกติดตั้งอยู่ส่วนหลังหรือส่วนท้ายใต้เบาะนั่งของรถยนต์ การติดตั้งถังน้ำมันให้อยู่ห่างจากเครื่องยนต์ ก็เพื่อความปลอดภัยและป้องกันอุบัติภัยที่อาจจะเกิดขึ้นได้ตลอดเวลา</a:t>
            </a:r>
            <a:endParaRPr lang="en-US" sz="3200" b="1" dirty="0">
              <a:latin typeface="Angsana New" pitchFamily="18" charset="-34"/>
              <a:cs typeface="Angsana New" pitchFamily="18" charset="-34"/>
            </a:endParaRPr>
          </a:p>
          <a:p>
            <a:endParaRPr lang="th-TH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3149918"/>
            <a:ext cx="4478229" cy="2736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81740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475656" y="188640"/>
            <a:ext cx="7488832" cy="1143000"/>
          </a:xfrm>
        </p:spPr>
        <p:txBody>
          <a:bodyPr/>
          <a:lstStyle/>
          <a:p>
            <a:r>
              <a:rPr lang="th-TH" dirty="0"/>
              <a:t>ปั๊มน้ำมันเชื้อเพลิง (</a:t>
            </a:r>
            <a:r>
              <a:rPr lang="en-US" dirty="0"/>
              <a:t>Fuel pump)</a:t>
            </a:r>
            <a:endParaRPr lang="th-TH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quarter" idx="13"/>
          </p:nvPr>
        </p:nvSpPr>
        <p:spPr>
          <a:xfrm>
            <a:off x="-164158" y="965146"/>
            <a:ext cx="6696744" cy="3474720"/>
          </a:xfrm>
        </p:spPr>
        <p:txBody>
          <a:bodyPr>
            <a:normAutofit fontScale="92500" lnSpcReduction="10000"/>
          </a:bodyPr>
          <a:lstStyle/>
          <a:p>
            <a:r>
              <a:rPr lang="th-TH" sz="3200" b="1" dirty="0" smtClean="0">
                <a:latin typeface="Angsana New" pitchFamily="18" charset="-34"/>
                <a:cs typeface="Angsana New" pitchFamily="18" charset="-34"/>
              </a:rPr>
              <a:t>      ปั๊มน้ำมัน</a:t>
            </a:r>
            <a:r>
              <a:rPr lang="th-TH" sz="3200" b="1" dirty="0">
                <a:latin typeface="Angsana New" pitchFamily="18" charset="-34"/>
                <a:cs typeface="Angsana New" pitchFamily="18" charset="-34"/>
              </a:rPr>
              <a:t>เชื้อเพลิงของเครื่องยนต์แก๊สโซ</a:t>
            </a:r>
            <a:r>
              <a:rPr lang="th-TH" sz="3200" b="1" dirty="0" err="1">
                <a:latin typeface="Angsana New" pitchFamily="18" charset="-34"/>
                <a:cs typeface="Angsana New" pitchFamily="18" charset="-34"/>
              </a:rPr>
              <a:t>ลีน</a:t>
            </a:r>
            <a:r>
              <a:rPr lang="th-TH" sz="3200" b="1" dirty="0">
                <a:latin typeface="Angsana New" pitchFamily="18" charset="-34"/>
                <a:cs typeface="Angsana New" pitchFamily="18" charset="-34"/>
              </a:rPr>
              <a:t>  ทำหน้าที่ส่งจ่ายน้ำมันเชื้อเพลิงไปยังคาร์บูเรเตอร์  ซึ่งน้ำมันเชื้อเพลิงนี้จะไหลผ่านกรองน้ำมันเชื้อเพลิงเพื่อดักฝุ่นละอองที่ปนมากับน้ำมันเชื้อเพลิง  ก่อนที่จะส่งเข้าไปยังคาร์บูเรเตอร์  ปั๊มน้ำมันเชื้อเพลิงสามารถแบ่งได้เป็น  </a:t>
            </a:r>
            <a:r>
              <a:rPr lang="en-US" sz="3200" b="1" dirty="0">
                <a:latin typeface="Angsana New" pitchFamily="18" charset="-34"/>
                <a:cs typeface="Angsana New" pitchFamily="18" charset="-34"/>
              </a:rPr>
              <a:t>2  </a:t>
            </a:r>
            <a:r>
              <a:rPr lang="th-TH" sz="3200" b="1" dirty="0">
                <a:latin typeface="Angsana New" pitchFamily="18" charset="-34"/>
                <a:cs typeface="Angsana New" pitchFamily="18" charset="-34"/>
              </a:rPr>
              <a:t>แบบ  คือ</a:t>
            </a:r>
            <a:endParaRPr lang="en-US" sz="3200" b="1" dirty="0">
              <a:latin typeface="Angsana New" pitchFamily="18" charset="-34"/>
              <a:cs typeface="Angsana New" pitchFamily="18" charset="-34"/>
            </a:endParaRPr>
          </a:p>
          <a:p>
            <a:r>
              <a:rPr lang="en-US" sz="3200" b="1" dirty="0" smtClean="0">
                <a:latin typeface="Angsana New" pitchFamily="18" charset="-34"/>
                <a:cs typeface="Angsana New" pitchFamily="18" charset="-34"/>
              </a:rPr>
              <a:t> 1.</a:t>
            </a:r>
            <a:r>
              <a:rPr lang="th-TH" sz="3200" b="1" dirty="0" smtClean="0">
                <a:latin typeface="Angsana New" pitchFamily="18" charset="-34"/>
                <a:cs typeface="Angsana New" pitchFamily="18" charset="-34"/>
              </a:rPr>
              <a:t>ปั๊มน้ำมัน</a:t>
            </a:r>
            <a:r>
              <a:rPr lang="th-TH" sz="3200" b="1" dirty="0">
                <a:latin typeface="Angsana New" pitchFamily="18" charset="-34"/>
                <a:cs typeface="Angsana New" pitchFamily="18" charset="-34"/>
              </a:rPr>
              <a:t>เชื้อเพลิงแบบใช้กลไก  </a:t>
            </a:r>
            <a:r>
              <a:rPr lang="en-US" sz="3200" b="1" dirty="0">
                <a:latin typeface="Angsana New" pitchFamily="18" charset="-34"/>
                <a:cs typeface="Angsana New" pitchFamily="18" charset="-34"/>
              </a:rPr>
              <a:t>(</a:t>
            </a:r>
            <a:r>
              <a:rPr lang="th-TH" sz="3200" b="1" dirty="0" err="1">
                <a:latin typeface="Angsana New" pitchFamily="18" charset="-34"/>
                <a:cs typeface="Angsana New" pitchFamily="18" charset="-34"/>
              </a:rPr>
              <a:t>เม๊ก</a:t>
            </a:r>
            <a:r>
              <a:rPr lang="th-TH" sz="3200" b="1" dirty="0">
                <a:latin typeface="Angsana New" pitchFamily="18" charset="-34"/>
                <a:cs typeface="Angsana New" pitchFamily="18" charset="-34"/>
              </a:rPr>
              <a:t>คามิ</a:t>
            </a:r>
            <a:r>
              <a:rPr lang="th-TH" sz="3200" b="1" dirty="0" err="1">
                <a:latin typeface="Angsana New" pitchFamily="18" charset="-34"/>
                <a:cs typeface="Angsana New" pitchFamily="18" charset="-34"/>
              </a:rPr>
              <a:t>คอล</a:t>
            </a:r>
            <a:r>
              <a:rPr lang="th-TH" sz="3200" b="1" dirty="0">
                <a:latin typeface="Angsana New" pitchFamily="18" charset="-34"/>
                <a:cs typeface="Angsana New" pitchFamily="18" charset="-34"/>
              </a:rPr>
              <a:t>  ปั๊ม</a:t>
            </a:r>
            <a:r>
              <a:rPr lang="en-US" sz="3200" b="1" dirty="0" smtClean="0">
                <a:latin typeface="Angsana New" pitchFamily="18" charset="-34"/>
                <a:cs typeface="Angsana New" pitchFamily="18" charset="-34"/>
              </a:rPr>
              <a:t>)</a:t>
            </a:r>
            <a:endParaRPr lang="en-US" sz="3200" b="1" dirty="0">
              <a:latin typeface="Angsana New" pitchFamily="18" charset="-34"/>
              <a:cs typeface="Angsana New" pitchFamily="18" charset="-34"/>
            </a:endParaRPr>
          </a:p>
          <a:p>
            <a:r>
              <a:rPr lang="en-US" sz="3200" b="1" dirty="0">
                <a:latin typeface="Angsana New" pitchFamily="18" charset="-34"/>
                <a:cs typeface="Angsana New" pitchFamily="18" charset="-34"/>
              </a:rPr>
              <a:t> 2.</a:t>
            </a:r>
            <a:r>
              <a:rPr lang="th-TH" sz="3200" b="1" dirty="0">
                <a:latin typeface="Angsana New" pitchFamily="18" charset="-34"/>
                <a:cs typeface="Angsana New" pitchFamily="18" charset="-34"/>
              </a:rPr>
              <a:t>ปั๊มน้ำมันเชื้อเพลิงแบบใช้ไฟฟ้า </a:t>
            </a:r>
            <a:r>
              <a:rPr lang="en-US" sz="3200" b="1" dirty="0">
                <a:latin typeface="Angsana New" pitchFamily="18" charset="-34"/>
                <a:cs typeface="Angsana New" pitchFamily="18" charset="-34"/>
              </a:rPr>
              <a:t>(Electrical pump)</a:t>
            </a:r>
          </a:p>
          <a:p>
            <a:endParaRPr lang="th-TH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2753133"/>
            <a:ext cx="3096344" cy="36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56964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27584" y="332656"/>
            <a:ext cx="7560840" cy="1143000"/>
          </a:xfrm>
        </p:spPr>
        <p:txBody>
          <a:bodyPr/>
          <a:lstStyle/>
          <a:p>
            <a:r>
              <a:rPr lang="th-TH" dirty="0">
                <a:effectLst/>
              </a:rPr>
              <a:t>กรองน้ำมันเชื้อเพลิง (</a:t>
            </a:r>
            <a:r>
              <a:rPr lang="en-US" dirty="0">
                <a:effectLst/>
              </a:rPr>
              <a:t>Fuel  filter</a:t>
            </a:r>
            <a:r>
              <a:rPr lang="th-TH" dirty="0">
                <a:effectLst/>
              </a:rPr>
              <a:t>)</a:t>
            </a:r>
            <a:r>
              <a:rPr lang="en-US" dirty="0">
                <a:effectLst/>
              </a:rPr>
              <a:t/>
            </a:r>
            <a:br>
              <a:rPr lang="en-US" dirty="0">
                <a:effectLst/>
              </a:rPr>
            </a:br>
            <a:r>
              <a:rPr lang="en-US" dirty="0">
                <a:effectLst/>
              </a:rPr>
              <a:t> </a:t>
            </a: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quarter" idx="13"/>
          </p:nvPr>
        </p:nvSpPr>
        <p:spPr>
          <a:xfrm>
            <a:off x="107504" y="1268760"/>
            <a:ext cx="8856984" cy="5040560"/>
          </a:xfrm>
        </p:spPr>
        <p:txBody>
          <a:bodyPr>
            <a:normAutofit/>
          </a:bodyPr>
          <a:lstStyle/>
          <a:p>
            <a:r>
              <a:rPr lang="th-TH" sz="3200" b="1" dirty="0" smtClean="0">
                <a:latin typeface="Angsana New" pitchFamily="18" charset="-34"/>
                <a:cs typeface="Angsana New" pitchFamily="18" charset="-34"/>
              </a:rPr>
              <a:t>            กรอง</a:t>
            </a:r>
            <a:r>
              <a:rPr lang="th-TH" sz="3200" b="1" dirty="0">
                <a:latin typeface="Angsana New" pitchFamily="18" charset="-34"/>
                <a:cs typeface="Angsana New" pitchFamily="18" charset="-34"/>
              </a:rPr>
              <a:t>น้ำมันเชื้อเพลิงจะติดตั้งอยู่ระหว่างคาร์บูเรเตอร์กับปั๊มน้ำมันเชื้อเพลิง ซึ่งจะทำหน้าที่กรองสิ่งสกปรก เช่น ฝุ่น  ทราย  เศษผง และเศษโลหะเป็นต้น เพื่อทำให้น้ำมันเชื้อเพลิงมีความสะอาด ก่อนที่จะส่งไปยังคาร์บูเรเตอร์</a:t>
            </a:r>
            <a:endParaRPr lang="en-US" sz="3200" b="1" dirty="0">
              <a:latin typeface="Angsana New" pitchFamily="18" charset="-34"/>
              <a:cs typeface="Angsana New" pitchFamily="18" charset="-34"/>
            </a:endParaRPr>
          </a:p>
          <a:p>
            <a:r>
              <a:rPr lang="en-US" sz="3200" b="1" dirty="0">
                <a:latin typeface="Angsana New" pitchFamily="18" charset="-34"/>
                <a:cs typeface="Angsana New" pitchFamily="18" charset="-34"/>
              </a:rPr>
              <a:t>            </a:t>
            </a:r>
            <a:r>
              <a:rPr lang="th-TH" sz="3200" b="1" dirty="0">
                <a:latin typeface="Angsana New" pitchFamily="18" charset="-34"/>
                <a:cs typeface="Angsana New" pitchFamily="18" charset="-34"/>
              </a:rPr>
              <a:t>ถ้ามีสิ่งสกปรกปะปนเข้าไปกับน้ำมันเชื้อเพลิง จะทำให้การจ่ายน้ำมันเชื้อเพลิงไม่เป็นไปตามปกติ  และจะทำให้เครื่องยนต์ทำงานได้ไม่เต็มประสิทธิภาพ</a:t>
            </a:r>
            <a:endParaRPr lang="en-US" sz="3200" b="1" dirty="0">
              <a:latin typeface="Angsana New" pitchFamily="18" charset="-34"/>
              <a:cs typeface="Angsana New" pitchFamily="18" charset="-34"/>
            </a:endParaRPr>
          </a:p>
          <a:p>
            <a:endParaRPr lang="th-TH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3933056"/>
            <a:ext cx="2794372" cy="27943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16221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332656"/>
            <a:ext cx="8892480" cy="1143000"/>
          </a:xfrm>
        </p:spPr>
        <p:txBody>
          <a:bodyPr/>
          <a:lstStyle/>
          <a:p>
            <a:r>
              <a:rPr lang="th-TH" dirty="0">
                <a:effectLst/>
              </a:rPr>
              <a:t>ท่อทางน้ำมันเชื้อเพลิง (</a:t>
            </a:r>
            <a:r>
              <a:rPr lang="en-US" dirty="0">
                <a:effectLst/>
              </a:rPr>
              <a:t>Fuel  lines</a:t>
            </a:r>
            <a:r>
              <a:rPr lang="th-TH" dirty="0">
                <a:effectLst/>
              </a:rPr>
              <a:t>)</a:t>
            </a:r>
            <a:endParaRPr lang="en-US" dirty="0">
              <a:effectLst/>
            </a:endParaRP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quarter" idx="13"/>
          </p:nvPr>
        </p:nvSpPr>
        <p:spPr>
          <a:xfrm>
            <a:off x="11476" y="1124744"/>
            <a:ext cx="9132524" cy="5549114"/>
          </a:xfrm>
        </p:spPr>
        <p:txBody>
          <a:bodyPr>
            <a:normAutofit/>
          </a:bodyPr>
          <a:lstStyle/>
          <a:p>
            <a:r>
              <a:rPr lang="th-TH" sz="2800" b="1" dirty="0"/>
              <a:t> </a:t>
            </a:r>
            <a:r>
              <a:rPr lang="th-TH" sz="2800" b="1" dirty="0" smtClean="0"/>
              <a:t>       สวิตช์</a:t>
            </a:r>
            <a:r>
              <a:rPr lang="th-TH" sz="2800" b="1" dirty="0"/>
              <a:t>จุดระเบิดเรียกอีกชื่อหนึ่งว่าสวิตช์กุญแจทำหน้าที่ตัดและต่อกระแสไฟฟ้าจากแบตเตอรี่ไปยังอุปกรณ์ต่างๆ</a:t>
            </a:r>
            <a:r>
              <a:rPr lang="en-US" sz="2800" b="1" dirty="0"/>
              <a:t>  </a:t>
            </a:r>
            <a:r>
              <a:rPr lang="th-TH" sz="2800" b="1" dirty="0"/>
              <a:t>ของระบบจุดระเบิด</a:t>
            </a:r>
            <a:r>
              <a:rPr lang="en-US" sz="2800" b="1" dirty="0"/>
              <a:t>  </a:t>
            </a:r>
            <a:r>
              <a:rPr lang="th-TH" sz="2800" b="1" dirty="0"/>
              <a:t>สวิตช์จุดระเบิดมีอยู่หลายแบบที่นิยมใช้กันส่วนใหญ่จะมีอยู่</a:t>
            </a:r>
            <a:r>
              <a:rPr lang="en-US" sz="2800" b="1" dirty="0"/>
              <a:t> 3 </a:t>
            </a:r>
            <a:r>
              <a:rPr lang="th-TH" sz="2800" b="1" dirty="0"/>
              <a:t>ขั้ว คือ</a:t>
            </a:r>
            <a:endParaRPr lang="en-US" sz="2800" b="1" dirty="0"/>
          </a:p>
          <a:p>
            <a:r>
              <a:rPr lang="en-US" sz="2800" b="1" dirty="0" smtClean="0"/>
              <a:t>    1.</a:t>
            </a:r>
            <a:r>
              <a:rPr lang="th-TH" sz="2800" b="1" dirty="0"/>
              <a:t>ขั้ว</a:t>
            </a:r>
            <a:r>
              <a:rPr lang="en-US" sz="2800" b="1" dirty="0"/>
              <a:t> B </a:t>
            </a:r>
            <a:r>
              <a:rPr lang="th-TH" sz="2800" b="1" dirty="0"/>
              <a:t>ขั้วนี้จะเป็นขั้วที่รับกระแสไฟฟ้าจากแบตเตอรี่</a:t>
            </a:r>
            <a:r>
              <a:rPr lang="en-US" sz="2800" b="1" dirty="0"/>
              <a:t> (</a:t>
            </a:r>
            <a:r>
              <a:rPr lang="th-TH" sz="2800" b="1" dirty="0"/>
              <a:t>ขั้วบวก</a:t>
            </a:r>
            <a:r>
              <a:rPr lang="en-US" sz="2800" b="1" dirty="0"/>
              <a:t> +)</a:t>
            </a:r>
          </a:p>
          <a:p>
            <a:r>
              <a:rPr lang="en-US" sz="2800" b="1" dirty="0" smtClean="0"/>
              <a:t>     2.</a:t>
            </a:r>
            <a:r>
              <a:rPr lang="th-TH" sz="2800" b="1" dirty="0"/>
              <a:t>ขั้ว</a:t>
            </a:r>
            <a:r>
              <a:rPr lang="en-US" sz="2800" b="1" dirty="0"/>
              <a:t> IG </a:t>
            </a:r>
            <a:r>
              <a:rPr lang="th-TH" sz="2800" b="1" dirty="0"/>
              <a:t>ขั้วนี้จะไปที่ขั้ว</a:t>
            </a:r>
            <a:r>
              <a:rPr lang="en-US" sz="2800" b="1" dirty="0"/>
              <a:t> + </a:t>
            </a:r>
            <a:r>
              <a:rPr lang="th-TH" sz="2800" b="1" dirty="0"/>
              <a:t>ของคอยล์จุดระเบิด</a:t>
            </a:r>
            <a:r>
              <a:rPr lang="en-US" sz="2800" b="1" dirty="0"/>
              <a:t>  </a:t>
            </a:r>
            <a:r>
              <a:rPr lang="th-TH" sz="2800" b="1" dirty="0"/>
              <a:t>และต่อไปยังอุปกรณ์อื่นๆ อีก เช่น ระบบแสงสว่าง</a:t>
            </a:r>
            <a:r>
              <a:rPr lang="en-US" sz="2800" b="1" dirty="0"/>
              <a:t>  </a:t>
            </a:r>
            <a:r>
              <a:rPr lang="th-TH" sz="2800" b="1" dirty="0"/>
              <a:t>ระบบไฟสัญญาณ</a:t>
            </a:r>
            <a:r>
              <a:rPr lang="en-US" sz="2800" b="1" dirty="0"/>
              <a:t>  </a:t>
            </a:r>
            <a:r>
              <a:rPr lang="th-TH" sz="2800" b="1" dirty="0"/>
              <a:t>วิทยุ</a:t>
            </a:r>
            <a:r>
              <a:rPr lang="en-US" sz="2800" b="1" dirty="0"/>
              <a:t> – </a:t>
            </a:r>
            <a:r>
              <a:rPr lang="th-TH" sz="2800" b="1" dirty="0"/>
              <a:t>เทป</a:t>
            </a:r>
            <a:r>
              <a:rPr lang="en-US" sz="2800" b="1" dirty="0"/>
              <a:t>  </a:t>
            </a:r>
            <a:r>
              <a:rPr lang="th-TH" sz="2800" b="1" dirty="0"/>
              <a:t>เครื่องปรับอากาศรถยนต์</a:t>
            </a:r>
            <a:r>
              <a:rPr lang="en-US" sz="2800" b="1" dirty="0"/>
              <a:t>  </a:t>
            </a:r>
            <a:r>
              <a:rPr lang="th-TH" sz="2800" b="1" dirty="0"/>
              <a:t>เป็นต้น</a:t>
            </a:r>
            <a:r>
              <a:rPr lang="en-US" sz="2800" b="1" dirty="0"/>
              <a:t>  </a:t>
            </a:r>
            <a:endParaRPr lang="th-TH" sz="2000" b="1" dirty="0"/>
          </a:p>
        </p:txBody>
      </p:sp>
      <p:sp>
        <p:nvSpPr>
          <p:cNvPr id="4" name="AutoShape 2" descr="http://t1.gstatic.com/images?q=tbn:ANd9GcQm6HGnEafzVZF0usLbtzO_ppigSM7rY1lRaM6UCp7_on-2PkZiEQ"/>
          <p:cNvSpPr>
            <a:spLocks noChangeAspect="1" noChangeArrowheads="1"/>
          </p:cNvSpPr>
          <p:nvPr/>
        </p:nvSpPr>
        <p:spPr bwMode="auto">
          <a:xfrm>
            <a:off x="190500" y="-2127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4077072"/>
            <a:ext cx="4752528" cy="2664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38679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395536" y="404664"/>
            <a:ext cx="8640960" cy="1143000"/>
          </a:xfrm>
        </p:spPr>
        <p:txBody>
          <a:bodyPr/>
          <a:lstStyle/>
          <a:p>
            <a:r>
              <a:rPr lang="th-TH" dirty="0">
                <a:effectLst/>
              </a:rPr>
              <a:t>คาร์บูเรเตอร์ ( </a:t>
            </a:r>
            <a:r>
              <a:rPr lang="en-US" dirty="0">
                <a:effectLst/>
              </a:rPr>
              <a:t>Carburetor</a:t>
            </a:r>
            <a:r>
              <a:rPr lang="th-TH" dirty="0">
                <a:effectLst/>
              </a:rPr>
              <a:t>)</a:t>
            </a:r>
            <a:endParaRPr lang="th-TH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quarter" idx="13"/>
          </p:nvPr>
        </p:nvSpPr>
        <p:spPr>
          <a:xfrm>
            <a:off x="179512" y="1484784"/>
            <a:ext cx="8820472" cy="4248472"/>
          </a:xfrm>
        </p:spPr>
        <p:txBody>
          <a:bodyPr>
            <a:normAutofit/>
          </a:bodyPr>
          <a:lstStyle/>
          <a:p>
            <a:r>
              <a:rPr lang="th-TH" sz="3200" dirty="0" smtClean="0">
                <a:latin typeface="Angsana New" pitchFamily="18" charset="-34"/>
                <a:cs typeface="Angsana New" pitchFamily="18" charset="-34"/>
              </a:rPr>
              <a:t>         คาร์บูเรเตอร์</a:t>
            </a:r>
            <a:r>
              <a:rPr lang="th-TH" sz="3200" dirty="0">
                <a:latin typeface="Angsana New" pitchFamily="18" charset="-34"/>
                <a:cs typeface="Angsana New" pitchFamily="18" charset="-34"/>
              </a:rPr>
              <a:t>เป็นอุปกรณ์ที่มีความสำคัญมากชิ้นหนึ่งในระบบน้ำมันเชื้อเพลิงซึ่งจะทำหน้าที่ผสมอากาศกับน้ำมันเชื้อเพลิง  ให้ได้อัตราส่วนที่ถูกต้องและเหมาะสมกับเครื่องยนต์   เพื่อส่งเข้าไปยังห้องเผาไหม้ภายในกระบอกสูบ  ให้เหมาะสมกับความเร็วรอบและภาระของเครื่องยนต์</a:t>
            </a:r>
            <a:endParaRPr lang="en-US" sz="3200" dirty="0">
              <a:latin typeface="Angsana New" pitchFamily="18" charset="-34"/>
              <a:cs typeface="Angsana New" pitchFamily="18" charset="-34"/>
            </a:endParaRPr>
          </a:p>
          <a:p>
            <a:endParaRPr lang="th-TH" b="1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0614" y="3501008"/>
            <a:ext cx="3706738" cy="32322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39968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79512" y="260648"/>
            <a:ext cx="8280920" cy="1368152"/>
          </a:xfrm>
        </p:spPr>
        <p:txBody>
          <a:bodyPr/>
          <a:lstStyle/>
          <a:p>
            <a:pPr algn="l"/>
            <a:r>
              <a:rPr lang="th-TH" dirty="0">
                <a:effectLst/>
              </a:rPr>
              <a:t>เกจวัดน้ำมันเชื้อเพลิง   </a:t>
            </a:r>
            <a:r>
              <a:rPr lang="en-US" dirty="0">
                <a:effectLst/>
              </a:rPr>
              <a:t>(</a:t>
            </a:r>
            <a:r>
              <a:rPr lang="en-US" dirty="0" err="1" smtClean="0">
                <a:effectLst/>
              </a:rPr>
              <a:t>Fuelgauge</a:t>
            </a:r>
            <a:r>
              <a:rPr lang="en-US" dirty="0">
                <a:effectLst/>
              </a:rPr>
              <a:t>)</a:t>
            </a:r>
            <a:endParaRPr lang="th-TH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quarter" idx="13"/>
          </p:nvPr>
        </p:nvSpPr>
        <p:spPr>
          <a:xfrm>
            <a:off x="827584" y="1124744"/>
            <a:ext cx="7848872" cy="3474720"/>
          </a:xfrm>
        </p:spPr>
        <p:txBody>
          <a:bodyPr/>
          <a:lstStyle/>
          <a:p>
            <a:pPr marL="45720" indent="0">
              <a:buNone/>
            </a:pPr>
            <a:r>
              <a:rPr lang="th-TH" sz="3200" dirty="0" smtClean="0">
                <a:latin typeface="Angsana New" pitchFamily="18" charset="-34"/>
                <a:cs typeface="Angsana New" pitchFamily="18" charset="-34"/>
              </a:rPr>
              <a:t>     เกจ</a:t>
            </a:r>
            <a:r>
              <a:rPr lang="th-TH" sz="3200" dirty="0">
                <a:latin typeface="Angsana New" pitchFamily="18" charset="-34"/>
                <a:cs typeface="Angsana New" pitchFamily="18" charset="-34"/>
              </a:rPr>
              <a:t>วัดน้ำมันเชื้อเพลิงจะทำหน้าที่ วัด และบอกระดับของปริมาณน้ำมันเชื้อเพลิงที่อยู่ใน</a:t>
            </a:r>
            <a:r>
              <a:rPr lang="th-TH" sz="3200" dirty="0" smtClean="0">
                <a:latin typeface="Angsana New" pitchFamily="18" charset="-34"/>
                <a:cs typeface="Angsana New" pitchFamily="18" charset="-34"/>
              </a:rPr>
              <a:t>ถัง</a:t>
            </a:r>
            <a:endParaRPr lang="en-US" sz="3200" dirty="0">
              <a:latin typeface="Angsana New" pitchFamily="18" charset="-34"/>
              <a:cs typeface="Angsana New" pitchFamily="18" charset="-34"/>
            </a:endParaRPr>
          </a:p>
          <a:p>
            <a:pPr marL="45720" indent="0">
              <a:buNone/>
            </a:pPr>
            <a:endParaRPr lang="th-TH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3800" y="2852936"/>
            <a:ext cx="4042896" cy="31799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20443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323528" y="548680"/>
            <a:ext cx="8568952" cy="1143000"/>
          </a:xfrm>
        </p:spPr>
        <p:txBody>
          <a:bodyPr/>
          <a:lstStyle/>
          <a:p>
            <a:r>
              <a:rPr lang="th-TH" dirty="0">
                <a:effectLst/>
              </a:rPr>
              <a:t>ประเภทของคาร์บูเรเตอร์</a:t>
            </a:r>
            <a:r>
              <a:rPr lang="en-US" dirty="0">
                <a:effectLst/>
              </a:rPr>
              <a:t/>
            </a:r>
            <a:br>
              <a:rPr lang="en-US" dirty="0">
                <a:effectLst/>
              </a:rPr>
            </a:br>
            <a:r>
              <a:rPr lang="en-US" dirty="0">
                <a:effectLst/>
              </a:rPr>
              <a:t/>
            </a:r>
            <a:br>
              <a:rPr lang="en-US" dirty="0">
                <a:effectLst/>
              </a:rPr>
            </a:br>
            <a:endParaRPr lang="th-TH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quarter" idx="13"/>
          </p:nvPr>
        </p:nvSpPr>
        <p:spPr>
          <a:xfrm>
            <a:off x="0" y="2492896"/>
            <a:ext cx="9144000" cy="2376264"/>
          </a:xfrm>
        </p:spPr>
        <p:txBody>
          <a:bodyPr>
            <a:noAutofit/>
          </a:bodyPr>
          <a:lstStyle/>
          <a:p>
            <a:r>
              <a:rPr lang="en-US" sz="3200" b="1" dirty="0" smtClean="0"/>
              <a:t>   </a:t>
            </a:r>
            <a:endParaRPr lang="th-TH" sz="3200" b="1" dirty="0"/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395536" y="1556792"/>
            <a:ext cx="8352928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latin typeface="Angsana New" pitchFamily="18" charset="-34"/>
                <a:cs typeface="Angsana New" pitchFamily="18" charset="-34"/>
              </a:rPr>
              <a:t> 1.  </a:t>
            </a:r>
            <a:r>
              <a:rPr lang="th-TH" sz="3200" b="1" dirty="0">
                <a:latin typeface="Angsana New" pitchFamily="18" charset="-34"/>
                <a:cs typeface="Angsana New" pitchFamily="18" charset="-34"/>
              </a:rPr>
              <a:t>คาร์บูเรเตอร์ประเภทสุญญากาศไม่คงที่ </a:t>
            </a:r>
            <a:endParaRPr lang="en-US" sz="3200" dirty="0">
              <a:latin typeface="Angsana New" pitchFamily="18" charset="-34"/>
              <a:cs typeface="Angsana New" pitchFamily="18" charset="-34"/>
            </a:endParaRPr>
          </a:p>
          <a:p>
            <a:r>
              <a:rPr lang="th-TH" sz="3200" dirty="0">
                <a:latin typeface="Angsana New" pitchFamily="18" charset="-34"/>
                <a:cs typeface="Angsana New" pitchFamily="18" charset="-34"/>
              </a:rPr>
              <a:t>                      จะมีช่องคอคอดตายตัวไม่สามารเปลี่ยนขนาดได้ฉะนั้นสุญญากาศที่เกิดขึ้นบริเวณคอคอด   จึงต้องมีมากบ้างหรือน้อยบ้างทั้งนี้จะขึ้นอยู่กับความเร็วของลูกสูบ  เพราะฉะนั้นคาร์บูเรเตอร์แบบนี้จึงต้องจัดให้มีวงจรขึ้นหลาย ๆ วงจร เพื่อทำให้อัตราส่วนผสมของอากาศกับ</a:t>
            </a:r>
            <a:r>
              <a:rPr lang="th-TH" sz="3200" dirty="0" smtClean="0">
                <a:latin typeface="Angsana New" pitchFamily="18" charset="-34"/>
                <a:cs typeface="Angsana New" pitchFamily="18" charset="-34"/>
              </a:rPr>
              <a:t>น้ำมันเชื้อ</a:t>
            </a:r>
            <a:endParaRPr lang="en-US" sz="3200" dirty="0">
              <a:latin typeface="Angsana New" pitchFamily="18" charset="-34"/>
              <a:cs typeface="Angsana New" pitchFamily="18" charset="-34"/>
            </a:endParaRPr>
          </a:p>
          <a:p>
            <a:r>
              <a:rPr lang="th-TH" sz="3200" dirty="0">
                <a:latin typeface="Angsana New" pitchFamily="18" charset="-34"/>
                <a:cs typeface="Angsana New" pitchFamily="18" charset="-34"/>
              </a:rPr>
              <a:t>เพลิงที่ส่งที่ส่งเข้าไปยังห้องเผาไหม้หรือภายในกระบอกสูบ  ให้เหมาะสมกับความต้องการของเครื่องยนต์</a:t>
            </a:r>
            <a:endParaRPr lang="th-TH" sz="3200" dirty="0">
              <a:latin typeface="Angsana New" pitchFamily="18" charset="-34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430152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แทนเนื้อหา 2"/>
          <p:cNvSpPr>
            <a:spLocks noGrp="1"/>
          </p:cNvSpPr>
          <p:nvPr>
            <p:ph sz="quarter" idx="13"/>
          </p:nvPr>
        </p:nvSpPr>
        <p:spPr>
          <a:xfrm>
            <a:off x="395536" y="1052736"/>
            <a:ext cx="8496944" cy="4476641"/>
          </a:xfrm>
        </p:spPr>
        <p:txBody>
          <a:bodyPr>
            <a:normAutofit/>
          </a:bodyPr>
          <a:lstStyle/>
          <a:p>
            <a:r>
              <a:rPr lang="th-TH" sz="3200" b="1" dirty="0" smtClean="0">
                <a:latin typeface="Angsana New" pitchFamily="18" charset="-34"/>
                <a:cs typeface="Angsana New" pitchFamily="18" charset="-34"/>
              </a:rPr>
              <a:t>     </a:t>
            </a:r>
            <a:r>
              <a:rPr lang="en-US" sz="3200" b="1" dirty="0" smtClean="0">
                <a:latin typeface="Angsana New" pitchFamily="18" charset="-34"/>
                <a:cs typeface="Angsana New" pitchFamily="18" charset="-34"/>
              </a:rPr>
              <a:t>2. </a:t>
            </a:r>
            <a:r>
              <a:rPr lang="th-TH" sz="3200" b="1" dirty="0" smtClean="0">
                <a:latin typeface="Angsana New" pitchFamily="18" charset="-34"/>
                <a:cs typeface="Angsana New" pitchFamily="18" charset="-34"/>
              </a:rPr>
              <a:t>คาร์บูเรเตอร์</a:t>
            </a:r>
            <a:r>
              <a:rPr lang="th-TH" sz="3200" b="1" dirty="0">
                <a:latin typeface="Angsana New" pitchFamily="18" charset="-34"/>
                <a:cs typeface="Angsana New" pitchFamily="18" charset="-34"/>
              </a:rPr>
              <a:t>ประเภทสุญญากาศคงที่  </a:t>
            </a:r>
            <a:r>
              <a:rPr lang="th-TH" sz="3200" dirty="0">
                <a:latin typeface="Angsana New" pitchFamily="18" charset="-34"/>
                <a:cs typeface="Angsana New" pitchFamily="18" charset="-34"/>
              </a:rPr>
              <a:t> หรือเรียกอีกชื่อหนึ่งว่า  </a:t>
            </a:r>
            <a:r>
              <a:rPr lang="th-TH" sz="3200" dirty="0" err="1">
                <a:latin typeface="Angsana New" pitchFamily="18" charset="-34"/>
                <a:cs typeface="Angsana New" pitchFamily="18" charset="-34"/>
              </a:rPr>
              <a:t>เอส</a:t>
            </a:r>
            <a:r>
              <a:rPr lang="th-TH" sz="3200" dirty="0">
                <a:latin typeface="Angsana New" pitchFamily="18" charset="-34"/>
                <a:cs typeface="Angsana New" pitchFamily="18" charset="-34"/>
              </a:rPr>
              <a:t>ยูคาร์บูเรเตอร์  ซึ่งเป็นคาร์บูเรเตอร์ที่มีการเปลี่ยนแปลงขนาดของคอคอด </a:t>
            </a:r>
            <a:r>
              <a:rPr lang="en-US" sz="3200" dirty="0">
                <a:latin typeface="Angsana New" pitchFamily="18" charset="-34"/>
                <a:cs typeface="Angsana New" pitchFamily="18" charset="-34"/>
              </a:rPr>
              <a:t>(</a:t>
            </a:r>
            <a:r>
              <a:rPr lang="en-US" sz="3200" dirty="0" err="1">
                <a:latin typeface="Angsana New" pitchFamily="18" charset="-34"/>
                <a:cs typeface="Angsana New" pitchFamily="18" charset="-34"/>
              </a:rPr>
              <a:t>Venturi</a:t>
            </a:r>
            <a:r>
              <a:rPr lang="en-US" sz="3200" dirty="0">
                <a:latin typeface="Angsana New" pitchFamily="18" charset="-34"/>
                <a:cs typeface="Angsana New" pitchFamily="18" charset="-34"/>
              </a:rPr>
              <a:t>) </a:t>
            </a:r>
            <a:r>
              <a:rPr lang="th-TH" sz="3200" dirty="0">
                <a:latin typeface="Angsana New" pitchFamily="18" charset="-34"/>
                <a:cs typeface="Angsana New" pitchFamily="18" charset="-34"/>
              </a:rPr>
              <a:t>ได้โดยจะเล็กหรือใหญ่ขึ้นนั้นจะขึ้นอยู่กับแรงจากการดูดของลูกสูบเครื่องยนต์  หรือการบังคับควบคุมด้วยมือ</a:t>
            </a:r>
            <a:endParaRPr lang="en-US" sz="3200" dirty="0">
              <a:latin typeface="Angsana New" pitchFamily="18" charset="-34"/>
              <a:cs typeface="Angsana New" pitchFamily="18" charset="-34"/>
            </a:endParaRPr>
          </a:p>
          <a:p>
            <a:endParaRPr lang="th-TH" sz="2800" dirty="0"/>
          </a:p>
        </p:txBody>
      </p:sp>
    </p:spTree>
    <p:extLst>
      <p:ext uri="{BB962C8B-B14F-4D97-AF65-F5344CB8AC3E}">
        <p14:creationId xmlns:p14="http://schemas.microsoft.com/office/powerpoint/2010/main" val="1989414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แทนเนื้อหา 2"/>
          <p:cNvSpPr>
            <a:spLocks noGrp="1"/>
          </p:cNvSpPr>
          <p:nvPr>
            <p:ph sz="quarter" idx="13"/>
          </p:nvPr>
        </p:nvSpPr>
        <p:spPr>
          <a:xfrm>
            <a:off x="107504" y="1628800"/>
            <a:ext cx="8496945" cy="4785712"/>
          </a:xfrm>
        </p:spPr>
        <p:txBody>
          <a:bodyPr>
            <a:normAutofit/>
          </a:bodyPr>
          <a:lstStyle/>
          <a:p>
            <a:r>
              <a:rPr lang="th-TH" sz="3200" b="1" dirty="0" smtClean="0">
                <a:latin typeface="Angsana New" pitchFamily="18" charset="-34"/>
                <a:cs typeface="Angsana New" pitchFamily="18" charset="-34"/>
              </a:rPr>
              <a:t>      เพื่อให้</a:t>
            </a:r>
            <a:r>
              <a:rPr lang="th-TH" sz="3200" b="1" dirty="0">
                <a:latin typeface="Angsana New" pitchFamily="18" charset="-34"/>
                <a:cs typeface="Angsana New" pitchFamily="18" charset="-34"/>
              </a:rPr>
              <a:t>คาร์บูเรเตอร์แบบนี้ทำงานได้อย่างมีประสิทธิภาพ และสามารถควบคุมปริมาณของน้ำมันเชื้อเพลิงให้เป็นไปตามความต้องการ</a:t>
            </a:r>
            <a:r>
              <a:rPr lang="th-TH" sz="3200" b="1" dirty="0" smtClean="0">
                <a:latin typeface="Angsana New" pitchFamily="18" charset="-34"/>
                <a:cs typeface="Angsana New" pitchFamily="18" charset="-34"/>
              </a:rPr>
              <a:t>ของเครื่องยนต์</a:t>
            </a:r>
            <a:r>
              <a:rPr lang="th-TH" sz="3200" b="1" dirty="0">
                <a:latin typeface="Angsana New" pitchFamily="18" charset="-34"/>
                <a:cs typeface="Angsana New" pitchFamily="18" charset="-34"/>
              </a:rPr>
              <a:t>จึงได้จัดแบ่งการทำงานภายใน</a:t>
            </a:r>
            <a:r>
              <a:rPr lang="th-TH" sz="3200" b="1" dirty="0" err="1">
                <a:latin typeface="Angsana New" pitchFamily="18" charset="-34"/>
                <a:cs typeface="Angsana New" pitchFamily="18" charset="-34"/>
              </a:rPr>
              <a:t>คาร์</a:t>
            </a:r>
            <a:r>
              <a:rPr lang="th-TH" sz="3200" b="1" dirty="0" smtClean="0">
                <a:latin typeface="Angsana New" pitchFamily="18" charset="-34"/>
                <a:cs typeface="Angsana New" pitchFamily="18" charset="-34"/>
              </a:rPr>
              <a:t>-</a:t>
            </a:r>
            <a:r>
              <a:rPr lang="th-TH" sz="3200" b="1" dirty="0" err="1" smtClean="0">
                <a:latin typeface="Angsana New" pitchFamily="18" charset="-34"/>
                <a:cs typeface="Angsana New" pitchFamily="18" charset="-34"/>
              </a:rPr>
              <a:t>บูเร</a:t>
            </a:r>
            <a:r>
              <a:rPr lang="th-TH" sz="3200" b="1" dirty="0" err="1">
                <a:latin typeface="Angsana New" pitchFamily="18" charset="-34"/>
                <a:cs typeface="Angsana New" pitchFamily="18" charset="-34"/>
              </a:rPr>
              <a:t>เตอร์</a:t>
            </a:r>
            <a:r>
              <a:rPr lang="th-TH" sz="3200" b="1" dirty="0">
                <a:latin typeface="Angsana New" pitchFamily="18" charset="-34"/>
                <a:cs typeface="Angsana New" pitchFamily="18" charset="-34"/>
              </a:rPr>
              <a:t>ออกเป็นวงจรต่าง ๆ  </a:t>
            </a:r>
            <a:r>
              <a:rPr lang="en-US" sz="3200" b="1" dirty="0">
                <a:latin typeface="Angsana New" pitchFamily="18" charset="-34"/>
                <a:cs typeface="Angsana New" pitchFamily="18" charset="-34"/>
              </a:rPr>
              <a:t>6  </a:t>
            </a:r>
            <a:r>
              <a:rPr lang="th-TH" sz="3200" b="1" dirty="0">
                <a:latin typeface="Angsana New" pitchFamily="18" charset="-34"/>
                <a:cs typeface="Angsana New" pitchFamily="18" charset="-34"/>
              </a:rPr>
              <a:t>วงจรด้วยกัน  คือ</a:t>
            </a:r>
            <a:endParaRPr lang="en-US" sz="3200" b="1" dirty="0">
              <a:latin typeface="Angsana New" pitchFamily="18" charset="-34"/>
              <a:cs typeface="Angsana New" pitchFamily="18" charset="-34"/>
            </a:endParaRPr>
          </a:p>
          <a:p>
            <a:endParaRPr lang="th-TH" dirty="0"/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1403648" y="404664"/>
            <a:ext cx="648072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4400" b="1" dirty="0">
                <a:latin typeface="Angsana New" pitchFamily="18" charset="-34"/>
                <a:cs typeface="Angsana New" pitchFamily="18" charset="-34"/>
              </a:rPr>
              <a:t>หลักการทำงานของคาร์บูเรเตอร์</a:t>
            </a:r>
            <a:endParaRPr lang="th-TH" sz="4400" dirty="0">
              <a:latin typeface="Angsana New" pitchFamily="18" charset="-34"/>
              <a:cs typeface="Angsana New" pitchFamily="18" charset="-34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3537489"/>
            <a:ext cx="3691111" cy="27647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01672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259632" y="332656"/>
            <a:ext cx="6512511" cy="1143000"/>
          </a:xfrm>
        </p:spPr>
        <p:txBody>
          <a:bodyPr/>
          <a:lstStyle/>
          <a:p>
            <a:r>
              <a:rPr lang="th-TH" dirty="0"/>
              <a:t>เกจวัดน้ำมันเชื้อเพลิง   (</a:t>
            </a:r>
            <a:r>
              <a:rPr lang="en-US" dirty="0" err="1"/>
              <a:t>Fuelgauge</a:t>
            </a:r>
            <a:r>
              <a:rPr lang="en-US" dirty="0"/>
              <a:t>)</a:t>
            </a:r>
            <a:endParaRPr lang="th-TH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quarter" idx="13"/>
          </p:nvPr>
        </p:nvSpPr>
        <p:spPr>
          <a:xfrm>
            <a:off x="1259632" y="2276872"/>
            <a:ext cx="7560840" cy="2232248"/>
          </a:xfrm>
        </p:spPr>
        <p:txBody>
          <a:bodyPr>
            <a:normAutofit/>
          </a:bodyPr>
          <a:lstStyle/>
          <a:p>
            <a:r>
              <a:rPr lang="th-TH" sz="3200" b="1" dirty="0">
                <a:latin typeface="Angsana New" pitchFamily="18" charset="-34"/>
                <a:cs typeface="Angsana New" pitchFamily="18" charset="-34"/>
              </a:rPr>
              <a:t> เกจวัดน้ำมันเชื้อเพลิงจะทำหน้าที่ วัด และบอกระดับของปริมาณน้ำมันเชื้อเพลิงที่อยู่ในถัง</a:t>
            </a:r>
            <a:endParaRPr lang="th-TH" sz="2800" b="1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3356992"/>
            <a:ext cx="4042896" cy="31799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08824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198296" cy="1143000"/>
          </a:xfrm>
        </p:spPr>
        <p:txBody>
          <a:bodyPr/>
          <a:lstStyle/>
          <a:p>
            <a:pPr lvl="0"/>
            <a:r>
              <a:rPr lang="th-TH" dirty="0">
                <a:effectLst/>
                <a:latin typeface="Angsana New" pitchFamily="18" charset="-34"/>
                <a:cs typeface="Angsana New" pitchFamily="18" charset="-34"/>
              </a:rPr>
              <a:t>วงจรลูกลอย</a:t>
            </a:r>
            <a:r>
              <a:rPr lang="en-US" dirty="0">
                <a:effectLst/>
                <a:latin typeface="Angsana New" pitchFamily="18" charset="-34"/>
                <a:cs typeface="Angsana New" pitchFamily="18" charset="-34"/>
              </a:rPr>
              <a:t> (Floating circuit)</a:t>
            </a: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quarter" idx="13"/>
          </p:nvPr>
        </p:nvSpPr>
        <p:spPr>
          <a:xfrm>
            <a:off x="395536" y="1340768"/>
            <a:ext cx="8352928" cy="5256584"/>
          </a:xfrm>
        </p:spPr>
        <p:txBody>
          <a:bodyPr>
            <a:normAutofit/>
          </a:bodyPr>
          <a:lstStyle/>
          <a:p>
            <a:r>
              <a:rPr lang="en-US" sz="3200" b="1" dirty="0">
                <a:latin typeface="Angsana New" pitchFamily="18" charset="-34"/>
                <a:cs typeface="Angsana New" pitchFamily="18" charset="-34"/>
              </a:rPr>
              <a:t>	</a:t>
            </a:r>
            <a:r>
              <a:rPr lang="th-TH" sz="3200" b="1" dirty="0">
                <a:latin typeface="Angsana New" pitchFamily="18" charset="-34"/>
                <a:cs typeface="Angsana New" pitchFamily="18" charset="-34"/>
              </a:rPr>
              <a:t>วงจรลูกลอย  ทำหน้าที่รักษาของน้ำมันเชื้อเพลิงภายในห้องลูกลอย  ให้อยู่ในระดับที่พอเหมาะและคงที่อยู่ตลอดเวลา  ซึ่งในขณะที่เครื่องยนต์ทำงาน  น้ำมันเชื้อเพลิงจะถูกส่งเข้าไปใช้  ทำให้ลูกลอยที่อยู่ในห้องลูกลอยต่ำลงมาเพื่อให้เข้มลูกลอยได้  และในขณะเดียวกันนั้นลูกลอยจะค่อย ๆ ลอยสูงขึ้นจนถึงระดับหนึ่งที่เข็มลูกลอยจะปิดช่องทางไม่ให้น้ำมันเข้ามาได้  เพื่อเป็นการรักษาระดับของน้ำมันเชื้อเพลิง  ในห้องลูกลอยคงที่ตลอดเวลา</a:t>
            </a:r>
            <a:endParaRPr lang="en-US" sz="3200" b="1" dirty="0">
              <a:latin typeface="Angsana New" pitchFamily="18" charset="-34"/>
              <a:cs typeface="Angsana New" pitchFamily="18" charset="-34"/>
            </a:endParaRPr>
          </a:p>
          <a:p>
            <a:r>
              <a:rPr lang="th-TH" sz="3200" b="1" dirty="0" smtClean="0">
                <a:latin typeface="Angsana New" pitchFamily="18" charset="-34"/>
                <a:cs typeface="Angsana New" pitchFamily="18" charset="-34"/>
              </a:rPr>
              <a:t>           เพื่อ</a:t>
            </a:r>
            <a:r>
              <a:rPr lang="th-TH" sz="3200" b="1" dirty="0">
                <a:latin typeface="Angsana New" pitchFamily="18" charset="-34"/>
                <a:cs typeface="Angsana New" pitchFamily="18" charset="-34"/>
              </a:rPr>
              <a:t>เป็นการป้องกันระดับน้ำมันเชื้อเพลิงภายในห้องลูกลอยมากเกินไป ระดับน้ำมันเชื้อเพลิงจะต้องต่ำกว่าหัวฉีดหลัก(นมหนูหลัก) ประมาณ </a:t>
            </a:r>
            <a:r>
              <a:rPr lang="en-US" sz="3200" b="1" dirty="0">
                <a:latin typeface="Angsana New" pitchFamily="18" charset="-34"/>
                <a:cs typeface="Angsana New" pitchFamily="18" charset="-34"/>
              </a:rPr>
              <a:t>2-5 </a:t>
            </a:r>
            <a:r>
              <a:rPr lang="th-TH" sz="3200" b="1" dirty="0" err="1">
                <a:latin typeface="Angsana New" pitchFamily="18" charset="-34"/>
                <a:cs typeface="Angsana New" pitchFamily="18" charset="-34"/>
              </a:rPr>
              <a:t>มม</a:t>
            </a:r>
            <a:r>
              <a:rPr lang="th-TH" sz="3200" b="1" dirty="0">
                <a:latin typeface="Angsana New" pitchFamily="18" charset="-34"/>
                <a:cs typeface="Angsana New" pitchFamily="18" charset="-34"/>
              </a:rPr>
              <a:t>.</a:t>
            </a:r>
            <a:endParaRPr lang="en-US" sz="3200" b="1" dirty="0">
              <a:latin typeface="Angsana New" pitchFamily="18" charset="-34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044883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2699792" y="338495"/>
            <a:ext cx="4352183" cy="1143000"/>
          </a:xfrm>
        </p:spPr>
        <p:txBody>
          <a:bodyPr/>
          <a:lstStyle/>
          <a:p>
            <a:pPr algn="l"/>
            <a:r>
              <a:rPr lang="th-TH" sz="4800" dirty="0" smtClean="0">
                <a:effectLst/>
              </a:rPr>
              <a:t>วงจรลูกลอย</a:t>
            </a:r>
            <a:r>
              <a:rPr lang="en-US" sz="4800" dirty="0">
                <a:effectLst/>
              </a:rPr>
              <a:t/>
            </a:r>
            <a:br>
              <a:rPr lang="en-US" sz="4800" dirty="0">
                <a:effectLst/>
              </a:rPr>
            </a:br>
            <a:r>
              <a:rPr lang="en-US" sz="4800" dirty="0"/>
              <a:t/>
            </a:r>
            <a:br>
              <a:rPr lang="en-US" sz="4800" dirty="0"/>
            </a:br>
            <a:endParaRPr lang="th-TH" dirty="0"/>
          </a:p>
        </p:txBody>
      </p:sp>
      <p:pic>
        <p:nvPicPr>
          <p:cNvPr id="4" name="รูปภาพ 3" descr="http://www.me.psu.ac.th/~nikol/Image43.gif"/>
          <p:cNvPicPr/>
          <p:nvPr/>
        </p:nvPicPr>
        <p:blipFill>
          <a:blip r:embed="rId2" r:link="rId4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340768"/>
            <a:ext cx="8136904" cy="518457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17954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7504" y="260648"/>
            <a:ext cx="8640960" cy="1143000"/>
          </a:xfrm>
        </p:spPr>
        <p:txBody>
          <a:bodyPr/>
          <a:lstStyle/>
          <a:p>
            <a:r>
              <a:rPr lang="th-TH" sz="5400" dirty="0">
                <a:effectLst/>
                <a:latin typeface="Angsana New" pitchFamily="18" charset="-34"/>
                <a:cs typeface="Angsana New" pitchFamily="18" charset="-34"/>
              </a:rPr>
              <a:t>วงจรเดินเบาและวงจรความเร็ว</a:t>
            </a:r>
            <a:r>
              <a:rPr lang="th-TH" sz="5400" dirty="0" smtClean="0">
                <a:effectLst/>
                <a:latin typeface="Angsana New" pitchFamily="18" charset="-34"/>
                <a:cs typeface="Angsana New" pitchFamily="18" charset="-34"/>
              </a:rPr>
              <a:t>ต่ำ</a:t>
            </a:r>
            <a:br>
              <a:rPr lang="th-TH" sz="5400" dirty="0" smtClean="0">
                <a:effectLst/>
                <a:latin typeface="Angsana New" pitchFamily="18" charset="-34"/>
                <a:cs typeface="Angsana New" pitchFamily="18" charset="-34"/>
              </a:rPr>
            </a:br>
            <a:r>
              <a:rPr lang="th-TH" sz="5400" dirty="0" smtClean="0">
                <a:effectLst/>
                <a:latin typeface="Angsana New" pitchFamily="18" charset="-34"/>
                <a:cs typeface="Angsana New" pitchFamily="18" charset="-34"/>
              </a:rPr>
              <a:t> </a:t>
            </a:r>
            <a:r>
              <a:rPr lang="en-US" sz="5400" dirty="0">
                <a:effectLst/>
                <a:latin typeface="Angsana New" pitchFamily="18" charset="-34"/>
                <a:cs typeface="Angsana New" pitchFamily="18" charset="-34"/>
              </a:rPr>
              <a:t>(Idle and Low speed circuit )</a:t>
            </a:r>
            <a:endParaRPr lang="th-TH" sz="5400" dirty="0"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quarter" idx="13"/>
          </p:nvPr>
        </p:nvSpPr>
        <p:spPr>
          <a:xfrm>
            <a:off x="179512" y="2060848"/>
            <a:ext cx="8784976" cy="4608512"/>
          </a:xfrm>
        </p:spPr>
        <p:txBody>
          <a:bodyPr/>
          <a:lstStyle/>
          <a:p>
            <a:r>
              <a:rPr lang="th-TH" sz="3200" b="1" dirty="0" smtClean="0">
                <a:latin typeface="Angsana New" pitchFamily="18" charset="-34"/>
                <a:cs typeface="Angsana New" pitchFamily="18" charset="-34"/>
              </a:rPr>
              <a:t>              วงจร</a:t>
            </a:r>
            <a:r>
              <a:rPr lang="th-TH" sz="3200" b="1" dirty="0">
                <a:latin typeface="Angsana New" pitchFamily="18" charset="-34"/>
                <a:cs typeface="Angsana New" pitchFamily="18" charset="-34"/>
              </a:rPr>
              <a:t>เดินเบาทำหน้าที่จ่ายส่วนผสมของอากาศกับน้ำมันเชื้อเพลิง  ในขณะที่เครื่องยนต์เดินเบาอยู่กับที่ในขณะที่ลิ้นเร่ง </a:t>
            </a:r>
            <a:r>
              <a:rPr lang="en-US" sz="3200" b="1" dirty="0">
                <a:latin typeface="Angsana New" pitchFamily="18" charset="-34"/>
                <a:cs typeface="Angsana New" pitchFamily="18" charset="-34"/>
              </a:rPr>
              <a:t>(</a:t>
            </a:r>
            <a:r>
              <a:rPr lang="th-TH" sz="3200" b="1" dirty="0" err="1">
                <a:latin typeface="Angsana New" pitchFamily="18" charset="-34"/>
                <a:cs typeface="Angsana New" pitchFamily="18" charset="-34"/>
              </a:rPr>
              <a:t>ทอสเทิล</a:t>
            </a:r>
            <a:r>
              <a:rPr lang="th-TH" sz="3200" b="1" dirty="0">
                <a:latin typeface="Angsana New" pitchFamily="18" charset="-34"/>
                <a:cs typeface="Angsana New" pitchFamily="18" charset="-34"/>
              </a:rPr>
              <a:t> วาล์ว </a:t>
            </a:r>
            <a:r>
              <a:rPr lang="en-US" sz="3200" b="1" dirty="0">
                <a:latin typeface="Angsana New" pitchFamily="18" charset="-34"/>
                <a:cs typeface="Angsana New" pitchFamily="18" charset="-34"/>
              </a:rPr>
              <a:t>: </a:t>
            </a:r>
            <a:r>
              <a:rPr lang="en-US" sz="3200" b="1" dirty="0" err="1">
                <a:latin typeface="Angsana New" pitchFamily="18" charset="-34"/>
                <a:cs typeface="Angsana New" pitchFamily="18" charset="-34"/>
              </a:rPr>
              <a:t>Thorttle</a:t>
            </a:r>
            <a:r>
              <a:rPr lang="en-US" sz="3200" b="1" dirty="0">
                <a:latin typeface="Angsana New" pitchFamily="18" charset="-34"/>
                <a:cs typeface="Angsana New" pitchFamily="18" charset="-34"/>
              </a:rPr>
              <a:t> valve) </a:t>
            </a:r>
            <a:r>
              <a:rPr lang="th-TH" sz="3200" b="1" dirty="0">
                <a:latin typeface="Angsana New" pitchFamily="18" charset="-34"/>
                <a:cs typeface="Angsana New" pitchFamily="18" charset="-34"/>
              </a:rPr>
              <a:t>ปิด</a:t>
            </a:r>
            <a:r>
              <a:rPr lang="en-US" sz="3200" b="1" dirty="0">
                <a:latin typeface="Angsana New" pitchFamily="18" charset="-34"/>
                <a:cs typeface="Angsana New" pitchFamily="18" charset="-34"/>
              </a:rPr>
              <a:t> (</a:t>
            </a:r>
            <a:r>
              <a:rPr lang="th-TH" sz="3200" b="1" dirty="0">
                <a:latin typeface="Angsana New" pitchFamily="18" charset="-34"/>
                <a:cs typeface="Angsana New" pitchFamily="18" charset="-34"/>
              </a:rPr>
              <a:t>ไม่ได้เหยียบคันเร่ง</a:t>
            </a:r>
            <a:r>
              <a:rPr lang="en-US" sz="3200" b="1" dirty="0">
                <a:latin typeface="Angsana New" pitchFamily="18" charset="-34"/>
                <a:cs typeface="Angsana New" pitchFamily="18" charset="-34"/>
              </a:rPr>
              <a:t>) </a:t>
            </a:r>
            <a:r>
              <a:rPr lang="th-TH" sz="3200" b="1" dirty="0">
                <a:latin typeface="Angsana New" pitchFamily="18" charset="-34"/>
                <a:cs typeface="Angsana New" pitchFamily="18" charset="-34"/>
              </a:rPr>
              <a:t>ดังนั้นจะไม่มีแรงดูดเหนือลิ้นเร่ง  แต่อากาศจะถูกดูดผ่านช่องอากาศ  และในขณะเดียวกันก็ดูดเอาน้ำมันเชื้อเพลิงออกมาจากห้องลูกลอยผ่านนมหนูเดินเบา  ผสมกันในช่องอากาศแล้วผ่านมายังตอนล่างและไหลออกมาด้านช่องเดินเบา </a:t>
            </a:r>
            <a:r>
              <a:rPr lang="en-US" sz="3200" b="1" dirty="0">
                <a:latin typeface="Angsana New" pitchFamily="18" charset="-34"/>
                <a:cs typeface="Angsana New" pitchFamily="18" charset="-34"/>
              </a:rPr>
              <a:t>(</a:t>
            </a:r>
            <a:r>
              <a:rPr lang="th-TH" sz="3200" b="1" dirty="0">
                <a:latin typeface="Angsana New" pitchFamily="18" charset="-34"/>
                <a:cs typeface="Angsana New" pitchFamily="18" charset="-34"/>
              </a:rPr>
              <a:t>ไอ</a:t>
            </a:r>
            <a:r>
              <a:rPr lang="th-TH" sz="3200" b="1" dirty="0" err="1">
                <a:latin typeface="Angsana New" pitchFamily="18" charset="-34"/>
                <a:cs typeface="Angsana New" pitchFamily="18" charset="-34"/>
              </a:rPr>
              <a:t>เดิล</a:t>
            </a:r>
            <a:r>
              <a:rPr lang="th-TH" sz="3200" b="1" dirty="0">
                <a:latin typeface="Angsana New" pitchFamily="18" charset="-34"/>
                <a:cs typeface="Angsana New" pitchFamily="18" charset="-34"/>
              </a:rPr>
              <a:t> พอร์ท </a:t>
            </a:r>
            <a:r>
              <a:rPr lang="en-US" sz="3200" b="1" dirty="0">
                <a:latin typeface="Angsana New" pitchFamily="18" charset="-34"/>
                <a:cs typeface="Angsana New" pitchFamily="18" charset="-34"/>
              </a:rPr>
              <a:t>: Idle port)  </a:t>
            </a:r>
            <a:r>
              <a:rPr lang="th-TH" sz="3200" b="1" dirty="0">
                <a:latin typeface="Angsana New" pitchFamily="18" charset="-34"/>
                <a:cs typeface="Angsana New" pitchFamily="18" charset="-34"/>
              </a:rPr>
              <a:t>เพียงรูเดียว  ดังนั้นเครื่องยนต์จะได้รับอัตราส่วนผสมของอากาศกับน้ำมันเชื้อเพลิงส่วนเดียว  ตามปริมาณที่พอเหมาะกับความเร็วรอบไม่เกิน  </a:t>
            </a:r>
            <a:r>
              <a:rPr lang="en-US" sz="3200" b="1" dirty="0">
                <a:latin typeface="Angsana New" pitchFamily="18" charset="-34"/>
                <a:cs typeface="Angsana New" pitchFamily="18" charset="-34"/>
              </a:rPr>
              <a:t>600  </a:t>
            </a:r>
            <a:r>
              <a:rPr lang="th-TH" sz="3200" b="1" dirty="0">
                <a:latin typeface="Angsana New" pitchFamily="18" charset="-34"/>
                <a:cs typeface="Angsana New" pitchFamily="18" charset="-34"/>
              </a:rPr>
              <a:t>รอบ </a:t>
            </a:r>
            <a:r>
              <a:rPr lang="en-US" sz="3200" b="1" dirty="0">
                <a:latin typeface="Angsana New" pitchFamily="18" charset="-34"/>
                <a:cs typeface="Angsana New" pitchFamily="18" charset="-34"/>
              </a:rPr>
              <a:t>/ </a:t>
            </a:r>
            <a:r>
              <a:rPr lang="th-TH" sz="3200" b="1" dirty="0">
                <a:latin typeface="Angsana New" pitchFamily="18" charset="-34"/>
                <a:cs typeface="Angsana New" pitchFamily="18" charset="-34"/>
              </a:rPr>
              <a:t>นาที  ของเครื่องยนต์เท่านั้น  </a:t>
            </a:r>
            <a:endParaRPr lang="en-US" sz="3200" b="1" dirty="0">
              <a:latin typeface="Angsana New" pitchFamily="18" charset="-34"/>
              <a:cs typeface="Angsana New" pitchFamily="18" charset="-34"/>
            </a:endParaRPr>
          </a:p>
          <a:p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282020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403648" y="188640"/>
            <a:ext cx="6512511" cy="1143000"/>
          </a:xfrm>
        </p:spPr>
        <p:txBody>
          <a:bodyPr/>
          <a:lstStyle/>
          <a:p>
            <a:pPr algn="l"/>
            <a:r>
              <a:rPr lang="th-TH" sz="5400" dirty="0" smtClean="0"/>
              <a:t>วงจรเดินเบา</a:t>
            </a:r>
            <a:endParaRPr lang="th-TH" sz="5400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268760"/>
            <a:ext cx="6188339" cy="51869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5842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323528" y="116632"/>
            <a:ext cx="6512511" cy="1143000"/>
          </a:xfrm>
        </p:spPr>
        <p:txBody>
          <a:bodyPr/>
          <a:lstStyle/>
          <a:p>
            <a:r>
              <a:rPr lang="th-TH" sz="6000" dirty="0">
                <a:effectLst/>
                <a:latin typeface="Angsana New" pitchFamily="18" charset="-34"/>
                <a:cs typeface="Angsana New" pitchFamily="18" charset="-34"/>
              </a:rPr>
              <a:t>วงจรความเร็วสูง </a:t>
            </a:r>
            <a:r>
              <a:rPr lang="en-US" sz="6000" dirty="0" smtClean="0">
                <a:effectLst/>
                <a:latin typeface="Angsana New" pitchFamily="18" charset="-34"/>
                <a:cs typeface="Angsana New" pitchFamily="18" charset="-34"/>
              </a:rPr>
              <a:t/>
            </a:r>
            <a:br>
              <a:rPr lang="en-US" sz="6000" dirty="0" smtClean="0">
                <a:effectLst/>
                <a:latin typeface="Angsana New" pitchFamily="18" charset="-34"/>
                <a:cs typeface="Angsana New" pitchFamily="18" charset="-34"/>
              </a:rPr>
            </a:br>
            <a:r>
              <a:rPr lang="en-US" sz="6000" dirty="0" smtClean="0">
                <a:effectLst/>
                <a:latin typeface="Angsana New" pitchFamily="18" charset="-34"/>
                <a:cs typeface="Angsana New" pitchFamily="18" charset="-34"/>
              </a:rPr>
              <a:t>(</a:t>
            </a:r>
            <a:r>
              <a:rPr lang="en-US" sz="6000" dirty="0">
                <a:effectLst/>
                <a:latin typeface="Angsana New" pitchFamily="18" charset="-34"/>
                <a:cs typeface="Angsana New" pitchFamily="18" charset="-34"/>
              </a:rPr>
              <a:t>High speed circuit)</a:t>
            </a:r>
            <a:endParaRPr lang="th-TH" sz="6000" dirty="0"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quarter" idx="13"/>
          </p:nvPr>
        </p:nvSpPr>
        <p:spPr>
          <a:xfrm>
            <a:off x="179512" y="2204864"/>
            <a:ext cx="8712968" cy="3474720"/>
          </a:xfrm>
        </p:spPr>
        <p:txBody>
          <a:bodyPr>
            <a:normAutofit lnSpcReduction="10000"/>
          </a:bodyPr>
          <a:lstStyle/>
          <a:p>
            <a:r>
              <a:rPr lang="th-TH" sz="3200" b="1" dirty="0" smtClean="0">
                <a:latin typeface="Angsana New" pitchFamily="18" charset="-34"/>
                <a:cs typeface="Angsana New" pitchFamily="18" charset="-34"/>
              </a:rPr>
              <a:t>        วงจร</a:t>
            </a:r>
            <a:r>
              <a:rPr lang="th-TH" sz="3200" b="1" dirty="0">
                <a:latin typeface="Angsana New" pitchFamily="18" charset="-34"/>
                <a:cs typeface="Angsana New" pitchFamily="18" charset="-34"/>
              </a:rPr>
              <a:t>ความเร็วสูง  ทำหน้าที่จ่ายส่วนผสมของกับน้ำมันเชื้อเพลิงในขณะที่เครื่องยนต์มีความเร็วสูงขึ้น  และมีความต้องการส่วนผสมของอากาศกับน้ำมัน  เชื้อเพลิงเพิ่มเติมมากขึ้น  นั่นก็คือถ้าเราเหยียบคันเร่งจะทำให้ลิ้นเร่งปิดกว้างขึ้น  อากาศจำนวนมากก็จะถูกฤดูผ่านช่องคอคอด  มากขึ้น  เป็นผลทำให้ทำให้การเปิดให้น้ำมันเชื้อเพลิงจากห้องลูกลอยผ่านนมหนูหลักออกมาปะทะกับความเร็วของอากาศ  ทำให้เกิดการกระจายเป็นฝอยละอองเข้าไปยังห้องเผาไหม้ภายในกระบอกสูบ</a:t>
            </a:r>
            <a:endParaRPr lang="en-US" sz="3200" b="1" dirty="0">
              <a:latin typeface="Angsana New" pitchFamily="18" charset="-34"/>
              <a:cs typeface="Angsana New" pitchFamily="18" charset="-34"/>
            </a:endParaRPr>
          </a:p>
          <a:p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3133538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115616" y="332656"/>
            <a:ext cx="6512511" cy="1143000"/>
          </a:xfrm>
        </p:spPr>
        <p:txBody>
          <a:bodyPr/>
          <a:lstStyle/>
          <a:p>
            <a:pPr algn="ctr"/>
            <a:r>
              <a:rPr lang="th-TH" sz="6000" dirty="0"/>
              <a:t>สรุป</a:t>
            </a: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quarter" idx="13"/>
          </p:nvPr>
        </p:nvSpPr>
        <p:spPr>
          <a:xfrm>
            <a:off x="251520" y="1628800"/>
            <a:ext cx="8352928" cy="4536504"/>
          </a:xfrm>
        </p:spPr>
        <p:txBody>
          <a:bodyPr>
            <a:noAutofit/>
          </a:bodyPr>
          <a:lstStyle/>
          <a:p>
            <a:r>
              <a:rPr lang="en-US" sz="3200" b="1" dirty="0">
                <a:latin typeface="Angsana New" pitchFamily="18" charset="-34"/>
                <a:cs typeface="Angsana New" pitchFamily="18" charset="-34"/>
              </a:rPr>
              <a:t> </a:t>
            </a:r>
            <a:r>
              <a:rPr lang="th-TH" sz="3200" b="1" dirty="0" smtClean="0">
                <a:latin typeface="Angsana New" pitchFamily="18" charset="-34"/>
                <a:cs typeface="Angsana New" pitchFamily="18" charset="-34"/>
              </a:rPr>
              <a:t>         ระบบ</a:t>
            </a:r>
            <a:r>
              <a:rPr lang="th-TH" sz="3200" b="1" dirty="0">
                <a:latin typeface="Angsana New" pitchFamily="18" charset="-34"/>
                <a:cs typeface="Angsana New" pitchFamily="18" charset="-34"/>
              </a:rPr>
              <a:t>น้ำมันเชื้อเพลิงของเครื่องยนต์      เป็นระบบที่มีความสำคัญมากเป็นระบบที่จ่ายน้ำมัน</a:t>
            </a:r>
            <a:r>
              <a:rPr lang="th-TH" sz="3200" b="1" dirty="0" smtClean="0">
                <a:latin typeface="Angsana New" pitchFamily="18" charset="-34"/>
                <a:cs typeface="Angsana New" pitchFamily="18" charset="-34"/>
              </a:rPr>
              <a:t>เชื้อเพลิง</a:t>
            </a:r>
            <a:r>
              <a:rPr lang="th-TH" sz="3200" b="1" dirty="0">
                <a:latin typeface="Angsana New" pitchFamily="18" charset="-34"/>
                <a:cs typeface="Angsana New" pitchFamily="18" charset="-34"/>
              </a:rPr>
              <a:t>ให้แก่เครื่องยนต์ เครื่องยนต์แก๊ส</a:t>
            </a:r>
            <a:r>
              <a:rPr lang="th-TH" sz="3200" b="1" dirty="0" err="1">
                <a:latin typeface="Angsana New" pitchFamily="18" charset="-34"/>
                <a:cs typeface="Angsana New" pitchFamily="18" charset="-34"/>
              </a:rPr>
              <a:t>โซลีน</a:t>
            </a:r>
            <a:r>
              <a:rPr lang="th-TH" sz="3200" b="1" dirty="0">
                <a:latin typeface="Angsana New" pitchFamily="18" charset="-34"/>
                <a:cs typeface="Angsana New" pitchFamily="18" charset="-34"/>
              </a:rPr>
              <a:t>กับเครื่องยนต์ดีเซล   มีระบบน้ำมันเชื้อเพลิงที่แตกต่างกันออกไป  เครื่องยนต์แก๊ส</a:t>
            </a:r>
            <a:r>
              <a:rPr lang="th-TH" sz="3200" b="1" dirty="0" err="1">
                <a:latin typeface="Angsana New" pitchFamily="18" charset="-34"/>
                <a:cs typeface="Angsana New" pitchFamily="18" charset="-34"/>
              </a:rPr>
              <a:t>โซลีน</a:t>
            </a:r>
            <a:r>
              <a:rPr lang="th-TH" sz="3200" b="1" dirty="0">
                <a:latin typeface="Angsana New" pitchFamily="18" charset="-34"/>
                <a:cs typeface="Angsana New" pitchFamily="18" charset="-34"/>
              </a:rPr>
              <a:t>จะจ่ายน้ำมันเชื้อเพลิงไปผสมกับอากาศที่คาร์บูเรเตอร์แล้วจ่ายเข้าไปในห้องเผ่าไหม้   ในจังหวะดูด  ส่วนเครื่องยนต์ดีเซลจะจ่ายน้ำมันเชื้อเพลิงผ่านปั๊มแรงดันสูงเพื่อสร้างแรงดันแล้วส่งไปที่หัวฉีด ฉีดน้ำมันเชื้อเพลิงเข้าไปในกระบอกสูบในจังหวะระเบิด</a:t>
            </a:r>
            <a:endParaRPr lang="en-US" sz="3200" b="1" dirty="0">
              <a:latin typeface="Angsana New" pitchFamily="18" charset="-34"/>
              <a:cs typeface="Angsana New" pitchFamily="18" charset="-34"/>
            </a:endParaRPr>
          </a:p>
          <a:p>
            <a:r>
              <a:rPr lang="th-TH" sz="2000" dirty="0"/>
              <a:t> </a:t>
            </a:r>
            <a:endParaRPr lang="th-TH" sz="2000" dirty="0"/>
          </a:p>
        </p:txBody>
      </p:sp>
    </p:spTree>
    <p:extLst>
      <p:ext uri="{BB962C8B-B14F-4D97-AF65-F5344CB8AC3E}">
        <p14:creationId xmlns:p14="http://schemas.microsoft.com/office/powerpoint/2010/main" val="3689695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สลิปสตรีม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องค์ประกอบ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สลิปสตรีม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416</TotalTime>
  <Words>1244</Words>
  <Application>Microsoft Office PowerPoint</Application>
  <PresentationFormat>นำเสนอทางหน้าจอ (4:3)</PresentationFormat>
  <Paragraphs>59</Paragraphs>
  <Slides>21</Slides>
  <Notes>0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21</vt:i4>
      </vt:variant>
    </vt:vector>
  </HeadingPairs>
  <TitlesOfParts>
    <vt:vector size="22" baseType="lpstr">
      <vt:lpstr>สลิปสตรีม</vt:lpstr>
      <vt:lpstr>  ระบบน้ำมันเชื้อเพลิง</vt:lpstr>
      <vt:lpstr>หน้าที่หลักของระบบน้ำมันเชื้อเพลิง </vt:lpstr>
      <vt:lpstr>วงจรน้ำมันเชื้อเพลิง</vt:lpstr>
      <vt:lpstr>ระบบฉีดน้ำมันเชื้อเพลิงของเครื่องยนต์ดีเซล</vt:lpstr>
      <vt:lpstr>ส่วนประกอบของระบบน้ำมันเชื้อเพลิง  </vt:lpstr>
      <vt:lpstr>ถังน้ำมันเชื้อเพลิง (Fuel  tank)</vt:lpstr>
      <vt:lpstr>ปั๊มน้ำมันเชื้อเพลิง (Fuel pump)</vt:lpstr>
      <vt:lpstr>กรองน้ำมันเชื้อเพลิง (Fuel  filter)  </vt:lpstr>
      <vt:lpstr>ท่อทางน้ำมันเชื้อเพลิง (Fuel  lines)</vt:lpstr>
      <vt:lpstr>คาร์บูเรเตอร์ ( Carburetor)</vt:lpstr>
      <vt:lpstr>เกจวัดน้ำมันเชื้อเพลิง   (Fuelgauge)</vt:lpstr>
      <vt:lpstr>ประเภทของคาร์บูเรเตอร์  </vt:lpstr>
      <vt:lpstr>งานนำเสนอ PowerPoint</vt:lpstr>
      <vt:lpstr>งานนำเสนอ PowerPoint</vt:lpstr>
      <vt:lpstr>เกจวัดน้ำมันเชื้อเพลิง   (Fuelgauge)</vt:lpstr>
      <vt:lpstr>วงจรลูกลอย (Floating circuit)</vt:lpstr>
      <vt:lpstr>วงจรลูกลอย  </vt:lpstr>
      <vt:lpstr>วงจรเดินเบาและวงจรความเร็วต่ำ  (Idle and Low speed circuit )</vt:lpstr>
      <vt:lpstr>วงจรเดินเบา</vt:lpstr>
      <vt:lpstr>วงจรความเร็วสูง  (High speed circuit)</vt:lpstr>
      <vt:lpstr>สรุป</vt:lpstr>
    </vt:vector>
  </TitlesOfParts>
  <Company>KKD Computer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การบำรุงรักษารถยนต์ประจำวัน</dc:title>
  <dc:creator>KKD 2011 V.2</dc:creator>
  <cp:lastModifiedBy>KKD 2011 V.2</cp:lastModifiedBy>
  <cp:revision>33</cp:revision>
  <dcterms:created xsi:type="dcterms:W3CDTF">2012-02-14T17:25:14Z</dcterms:created>
  <dcterms:modified xsi:type="dcterms:W3CDTF">2012-03-04T16:02:02Z</dcterms:modified>
</cp:coreProperties>
</file>