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 smtClean="0">
                <a:effectLst/>
              </a:rPr>
              <a:t>  </a:t>
            </a:r>
            <a:r>
              <a:rPr lang="th-TH" sz="8000" dirty="0" smtClean="0">
                <a:effectLst/>
              </a:rPr>
              <a:t>ระบบจุดระเบิดเ</a:t>
            </a:r>
            <a:r>
              <a:rPr lang="th-TH" sz="8000" dirty="0" smtClean="0">
                <a:effectLst/>
              </a:rPr>
              <a:t>ครื่องยนต์</a:t>
            </a:r>
            <a:r>
              <a:rPr lang="en-US" sz="8000" dirty="0" smtClean="0">
                <a:effectLst/>
              </a:rPr>
              <a:t>  </a:t>
            </a:r>
            <a:r>
              <a:rPr lang="en-US" sz="8000" dirty="0">
                <a:effectLst/>
              </a:rPr>
              <a:t>(Engine </a:t>
            </a:r>
            <a:r>
              <a:rPr lang="en-US" sz="8000" dirty="0" err="1">
                <a:effectLst/>
              </a:rPr>
              <a:t>lgnition</a:t>
            </a:r>
            <a:r>
              <a:rPr lang="en-US" sz="8000" dirty="0">
                <a:effectLst/>
              </a:rPr>
              <a:t> System)</a:t>
            </a:r>
            <a:endParaRPr lang="en-US" sz="8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512511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หน้าที่ของระบบจุดระเบิด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712968" cy="3474720"/>
          </a:xfrm>
        </p:spPr>
        <p:txBody>
          <a:bodyPr/>
          <a:lstStyle/>
          <a:p>
            <a:r>
              <a:rPr lang="en-US" sz="3200" b="1" dirty="0"/>
              <a:t> </a:t>
            </a:r>
            <a:r>
              <a:rPr lang="th-TH" sz="3200" b="1" dirty="0" smtClean="0"/>
              <a:t>       </a:t>
            </a:r>
            <a:r>
              <a:rPr lang="th-TH" sz="3200" b="1" dirty="0" smtClean="0"/>
              <a:t>   </a:t>
            </a:r>
            <a:r>
              <a:rPr lang="th-TH" sz="3200" b="1" dirty="0"/>
              <a:t>ระบบจุดระเบิด</a:t>
            </a:r>
            <a:r>
              <a:rPr lang="en-US" sz="3200" b="1" dirty="0"/>
              <a:t> </a:t>
            </a:r>
            <a:r>
              <a:rPr lang="en-US" sz="3200" b="1" dirty="0" smtClean="0"/>
              <a:t>(Ignition </a:t>
            </a:r>
            <a:r>
              <a:rPr lang="en-US" sz="3200" b="1" dirty="0"/>
              <a:t>system ) </a:t>
            </a:r>
            <a:r>
              <a:rPr lang="th-TH" sz="3200" b="1" dirty="0"/>
              <a:t>ของเครื่องยนต์แก๊สโซ</a:t>
            </a:r>
            <a:r>
              <a:rPr lang="th-TH" sz="3200" b="1" dirty="0" err="1"/>
              <a:t>ลีน</a:t>
            </a:r>
            <a:r>
              <a:rPr lang="en-US" sz="3200" b="1" dirty="0"/>
              <a:t>  </a:t>
            </a:r>
            <a:r>
              <a:rPr lang="th-TH" sz="3200" b="1" dirty="0"/>
              <a:t>ทำหน้าที่ผลิตและส่งจ่ายกระแสไฟฟ้าแรงสูงให้กับหัวเทียน</a:t>
            </a:r>
            <a:r>
              <a:rPr lang="en-US" sz="3200" b="1" dirty="0"/>
              <a:t>  </a:t>
            </a:r>
            <a:r>
              <a:rPr lang="th-TH" sz="3200" b="1" dirty="0"/>
              <a:t>ทำให้เกิดประการไฟฟ้าที่เคี่ยวหัวเทียนภายในกระบอกสูบ</a:t>
            </a:r>
            <a:r>
              <a:rPr lang="en-US" sz="3200" b="1" dirty="0"/>
              <a:t>  </a:t>
            </a:r>
            <a:r>
              <a:rPr lang="th-TH" sz="3200" b="1" dirty="0"/>
              <a:t>ในจังหวะที่ถูกต้องแน่นอนและในเวลาที่เหมาะสมกับจังหวะจุดระเบิดของเครื่องยนต์</a:t>
            </a:r>
            <a:endParaRPr lang="th-TH" b="1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45024"/>
            <a:ext cx="4104456" cy="282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1143000"/>
          </a:xfrm>
        </p:spPr>
        <p:txBody>
          <a:bodyPr/>
          <a:lstStyle/>
          <a:p>
            <a:r>
              <a:rPr lang="th-TH" dirty="0">
                <a:effectLst/>
              </a:rPr>
              <a:t>หน้าที่ของระบบจุดระเบิดเครื่องยนต์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3474720"/>
          </a:xfrm>
        </p:spPr>
        <p:txBody>
          <a:bodyPr/>
          <a:lstStyle/>
          <a:p>
            <a:r>
              <a:rPr lang="th-TH" sz="3200" b="1" dirty="0" smtClean="0"/>
              <a:t>       </a:t>
            </a:r>
            <a:r>
              <a:rPr lang="th-TH" sz="3200" b="1" dirty="0" smtClean="0"/>
              <a:t>ระบบ</a:t>
            </a:r>
            <a:r>
              <a:rPr lang="th-TH" sz="3200" b="1" dirty="0"/>
              <a:t>จุดระเบิด</a:t>
            </a:r>
            <a:r>
              <a:rPr lang="en-US" sz="3200" b="1" dirty="0"/>
              <a:t> (</a:t>
            </a:r>
            <a:r>
              <a:rPr lang="th-TH" sz="3200" b="1" dirty="0" err="1"/>
              <a:t>อินิชั่น</a:t>
            </a:r>
            <a:r>
              <a:rPr lang="en-US" sz="3200" b="1" dirty="0"/>
              <a:t>  </a:t>
            </a:r>
            <a:r>
              <a:rPr lang="th-TH" sz="3200" b="1" dirty="0" err="1"/>
              <a:t>ซิสเท็ม</a:t>
            </a:r>
            <a:r>
              <a:rPr lang="en-US" sz="3200" b="1" dirty="0"/>
              <a:t> : Ignition system ) </a:t>
            </a:r>
            <a:r>
              <a:rPr lang="th-TH" sz="3200" b="1" dirty="0"/>
              <a:t>ของเครื่องยนต์แก๊สโซ</a:t>
            </a:r>
            <a:r>
              <a:rPr lang="th-TH" sz="3200" b="1" dirty="0" err="1"/>
              <a:t>ลีน</a:t>
            </a:r>
            <a:r>
              <a:rPr lang="en-US" sz="3200" b="1" dirty="0"/>
              <a:t>  </a:t>
            </a:r>
            <a:r>
              <a:rPr lang="th-TH" sz="3200" b="1" dirty="0"/>
              <a:t>ทำหน้าที่ผลิตและส่งจ่ายกระแสไฟฟ้าแรงสูงให้กับหัวเทียน</a:t>
            </a:r>
            <a:r>
              <a:rPr lang="en-US" sz="3200" b="1" dirty="0"/>
              <a:t>  </a:t>
            </a:r>
            <a:r>
              <a:rPr lang="th-TH" sz="3200" b="1" dirty="0"/>
              <a:t>ทำให้เกิดประการไฟฟ้าที่เคี่ยวหัวเทียนภายในกระบอกสูบ</a:t>
            </a:r>
            <a:r>
              <a:rPr lang="en-US" sz="3200" b="1" dirty="0"/>
              <a:t>  </a:t>
            </a:r>
            <a:r>
              <a:rPr lang="th-TH" sz="3200" b="1" dirty="0"/>
              <a:t>ในจังหวะที่ถูกต้องแน่นอนและในเวลาที่เหมาะสมกับจังหวะจุดระเบิดของเครื่องยนต์</a:t>
            </a:r>
            <a:endParaRPr lang="en-US" sz="3200" b="1" dirty="0"/>
          </a:p>
          <a:p>
            <a:r>
              <a:rPr lang="en-US" sz="3200" dirty="0" smtClean="0"/>
              <a:t>    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60840" cy="1143000"/>
          </a:xfrm>
        </p:spPr>
        <p:txBody>
          <a:bodyPr/>
          <a:lstStyle/>
          <a:p>
            <a:r>
              <a:rPr lang="th-TH" dirty="0">
                <a:effectLst/>
              </a:rPr>
              <a:t>วงจรการจุดระเบิดเครื่องยนต์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496944" cy="4635896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    ระบบ</a:t>
            </a:r>
            <a:r>
              <a:rPr lang="th-TH" sz="2800" b="1" dirty="0"/>
              <a:t>จุดระเบิดเครื่องยนต์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เป็นระบบจุดระเบิดที่ใช้แบตเตอรี่</a:t>
            </a:r>
            <a:r>
              <a:rPr lang="en-US" sz="2800" b="1" dirty="0"/>
              <a:t>  (Battery)  </a:t>
            </a:r>
            <a:r>
              <a:rPr lang="th-TH" sz="2800" b="1" dirty="0"/>
              <a:t>โดยที่แบตเตอรี่จะจ่ายไฟฟ้ากระแสตรง</a:t>
            </a:r>
            <a:r>
              <a:rPr lang="en-US" sz="2800" b="1" dirty="0"/>
              <a:t>  12  </a:t>
            </a:r>
            <a:r>
              <a:rPr lang="th-TH" sz="2800" b="1" dirty="0"/>
              <a:t>โวลต์</a:t>
            </a:r>
            <a:r>
              <a:rPr lang="en-US" sz="2800" b="1" dirty="0"/>
              <a:t>  </a:t>
            </a:r>
            <a:r>
              <a:rPr lang="th-TH" sz="2800" b="1" dirty="0"/>
              <a:t>เพื่อส่งไปยังระบบสตาร์ทและระบบจุดระเบิดของเครื่องยนต์แก๊สโซ</a:t>
            </a:r>
            <a:r>
              <a:rPr lang="th-TH" sz="2800" b="1" dirty="0" err="1"/>
              <a:t>ลีน</a:t>
            </a:r>
            <a:r>
              <a:rPr lang="en-US" sz="2800" b="1" dirty="0"/>
              <a:t>  </a:t>
            </a:r>
            <a:r>
              <a:rPr lang="th-TH" sz="2800" b="1" dirty="0"/>
              <a:t>เมื่อกระแสไฟฟ้าไหลผ่านไปยังคอยล์จุดระเบิด</a:t>
            </a:r>
            <a:r>
              <a:rPr lang="en-US" sz="2800" b="1" dirty="0"/>
              <a:t>  </a:t>
            </a:r>
            <a:r>
              <a:rPr lang="th-TH" sz="2800" b="1" dirty="0"/>
              <a:t>ก็จะแปลงแรงเครื่องไฟฟ้าให้สูงขึ้นประมาณ</a:t>
            </a:r>
            <a:r>
              <a:rPr lang="en-US" sz="2800" b="1" dirty="0"/>
              <a:t>  20,000 – 30,000  </a:t>
            </a:r>
            <a:r>
              <a:rPr lang="th-TH" sz="2800" b="1" dirty="0"/>
              <a:t>โวลต์</a:t>
            </a:r>
            <a:r>
              <a:rPr lang="en-US" sz="2800" b="1" dirty="0"/>
              <a:t>   </a:t>
            </a:r>
            <a:r>
              <a:rPr lang="th-TH" sz="2800" b="1" dirty="0"/>
              <a:t>เพื่อส่งไปยังจานจ่าย</a:t>
            </a:r>
            <a:r>
              <a:rPr lang="en-US" sz="2800" b="1" dirty="0"/>
              <a:t>  </a:t>
            </a:r>
            <a:r>
              <a:rPr lang="th-TH" sz="2800" b="1" dirty="0"/>
              <a:t>และจ่ายไปให้หัวเทียนตามสูบต่างๆ เพื่อจุดระเบิดส่วนผสมของอากาศกับน้ำมันเชื่อเพลิงให้เกิดการเผาไหม้ภายในห้องเผาไหม้และกระบอกสูบของเครื่องยนต์</a:t>
            </a:r>
            <a:endParaRPr lang="en-US" sz="2800" b="1" dirty="0"/>
          </a:p>
          <a:p>
            <a:endParaRPr lang="en-US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6912768" cy="1143000"/>
          </a:xfrm>
        </p:spPr>
        <p:txBody>
          <a:bodyPr/>
          <a:lstStyle/>
          <a:p>
            <a:r>
              <a:rPr lang="th-TH" dirty="0">
                <a:effectLst/>
              </a:rPr>
              <a:t>วงจรการจุดระเบิดเครื่องยนต์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496944" cy="504056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  </a:t>
            </a:r>
            <a:endParaRPr lang="th-TH" sz="3200" b="1" dirty="0"/>
          </a:p>
        </p:txBody>
      </p:sp>
      <p:pic>
        <p:nvPicPr>
          <p:cNvPr id="6" name="รูปภาพ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05959"/>
            <a:ext cx="6081489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04856" cy="1143000"/>
          </a:xfrm>
        </p:spPr>
        <p:txBody>
          <a:bodyPr/>
          <a:lstStyle/>
          <a:p>
            <a:r>
              <a:rPr lang="th-TH" dirty="0">
                <a:effectLst/>
              </a:rPr>
              <a:t>ส่วนประกอบของระบบจุดระเบิดเครื่องยนต์</a:t>
            </a:r>
            <a:r>
              <a:rPr lang="en-US" dirty="0">
                <a:effectLst/>
              </a:rPr>
              <a:t>  </a:t>
            </a:r>
            <a:r>
              <a:rPr lang="th-TH" dirty="0">
                <a:effectLst/>
              </a:rPr>
              <a:t>จะประกอบด้วย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916832"/>
            <a:ext cx="8064896" cy="4680520"/>
          </a:xfrm>
        </p:spPr>
        <p:txBody>
          <a:bodyPr>
            <a:normAutofit lnSpcReduction="10000"/>
          </a:bodyPr>
          <a:lstStyle/>
          <a:p>
            <a:r>
              <a:rPr lang="th-TH" sz="2800" b="1" dirty="0"/>
              <a:t>แบตเตอรี่</a:t>
            </a:r>
            <a:r>
              <a:rPr lang="en-US" sz="2800" b="1" dirty="0"/>
              <a:t> (Battery)</a:t>
            </a:r>
          </a:p>
          <a:p>
            <a:r>
              <a:rPr lang="th-TH" sz="2800" b="1" dirty="0" smtClean="0"/>
              <a:t>สวิตช์</a:t>
            </a:r>
            <a:r>
              <a:rPr lang="th-TH" sz="2800" b="1" dirty="0"/>
              <a:t>จุดระเบิดหรือสวิตช์กุญแจ</a:t>
            </a:r>
            <a:r>
              <a:rPr lang="en-US" sz="2800" b="1" dirty="0"/>
              <a:t> (</a:t>
            </a:r>
            <a:r>
              <a:rPr lang="th-TH" sz="2800" b="1" dirty="0" err="1"/>
              <a:t>อินิชั่น</a:t>
            </a:r>
            <a:r>
              <a:rPr lang="th-TH" sz="2800" b="1" dirty="0"/>
              <a:t> สวิตช์</a:t>
            </a:r>
            <a:r>
              <a:rPr lang="en-US" sz="2800" b="1" dirty="0"/>
              <a:t> : Ignition  switch)</a:t>
            </a:r>
          </a:p>
          <a:p>
            <a:r>
              <a:rPr lang="th-TH" sz="2800" b="1" dirty="0" smtClean="0"/>
              <a:t>จาน</a:t>
            </a:r>
            <a:r>
              <a:rPr lang="th-TH" sz="2800" b="1" dirty="0"/>
              <a:t>จ่าย</a:t>
            </a:r>
            <a:r>
              <a:rPr lang="en-US" sz="2800" b="1" dirty="0"/>
              <a:t> (</a:t>
            </a:r>
            <a:r>
              <a:rPr lang="th-TH" sz="2800" b="1" dirty="0" err="1"/>
              <a:t>ดิสทริบูเตอร์</a:t>
            </a:r>
            <a:r>
              <a:rPr lang="en-US" sz="2800" b="1" dirty="0"/>
              <a:t> : </a:t>
            </a:r>
            <a:r>
              <a:rPr lang="en-US" sz="2800" b="1" dirty="0" err="1"/>
              <a:t>Distibutor</a:t>
            </a:r>
            <a:r>
              <a:rPr lang="en-US" sz="2800" b="1" dirty="0"/>
              <a:t>)</a:t>
            </a:r>
          </a:p>
          <a:p>
            <a:r>
              <a:rPr lang="th-TH" sz="2800" b="1" dirty="0" smtClean="0"/>
              <a:t>คอยล์</a:t>
            </a:r>
            <a:r>
              <a:rPr lang="th-TH" sz="2800" b="1" dirty="0"/>
              <a:t>จุดระเบิด</a:t>
            </a:r>
            <a:r>
              <a:rPr lang="en-US" sz="2800" b="1" dirty="0"/>
              <a:t> (</a:t>
            </a:r>
            <a:r>
              <a:rPr lang="th-TH" sz="2800" b="1" dirty="0" err="1"/>
              <a:t>อินิชั่น</a:t>
            </a:r>
            <a:r>
              <a:rPr lang="en-US" sz="2800" b="1" dirty="0"/>
              <a:t>  </a:t>
            </a:r>
            <a:r>
              <a:rPr lang="th-TH" sz="2800" b="1" dirty="0" err="1"/>
              <a:t>คอล์ย</a:t>
            </a:r>
            <a:r>
              <a:rPr lang="en-US" sz="2800" b="1" dirty="0"/>
              <a:t> : Ignition coil )</a:t>
            </a:r>
          </a:p>
          <a:p>
            <a:r>
              <a:rPr lang="th-TH" sz="2800" b="1" dirty="0"/>
              <a:t>หัวเทียน</a:t>
            </a:r>
            <a:r>
              <a:rPr lang="en-US" sz="2800" b="1" dirty="0"/>
              <a:t>  (</a:t>
            </a:r>
            <a:r>
              <a:rPr lang="th-TH" sz="2800" b="1" dirty="0" err="1"/>
              <a:t>สปาร์ค</a:t>
            </a:r>
            <a:r>
              <a:rPr lang="en-US" sz="2800" b="1" dirty="0"/>
              <a:t>  </a:t>
            </a:r>
            <a:r>
              <a:rPr lang="th-TH" sz="2800" b="1" dirty="0"/>
              <a:t>ปลั๊ก</a:t>
            </a:r>
            <a:r>
              <a:rPr lang="en-US" sz="2800" b="1" dirty="0"/>
              <a:t>  :  Spark  plug)</a:t>
            </a:r>
          </a:p>
          <a:p>
            <a:r>
              <a:rPr lang="th-TH" sz="2800" b="1" dirty="0"/>
              <a:t>สายไฟแรงต่ำ</a:t>
            </a:r>
            <a:r>
              <a:rPr lang="en-US" sz="2800" b="1" dirty="0"/>
              <a:t>  ( </a:t>
            </a:r>
            <a:r>
              <a:rPr lang="th-TH" sz="2800" b="1" dirty="0" err="1"/>
              <a:t>โล</a:t>
            </a:r>
            <a:r>
              <a:rPr lang="th-TH" sz="2800" b="1" dirty="0"/>
              <a:t> </a:t>
            </a:r>
            <a:r>
              <a:rPr lang="th-TH" sz="2800" b="1" dirty="0" err="1"/>
              <a:t>เทนชั่น</a:t>
            </a:r>
            <a:r>
              <a:rPr lang="en-US" sz="2800" b="1" dirty="0"/>
              <a:t>  </a:t>
            </a:r>
            <a:r>
              <a:rPr lang="th-TH" sz="2800" b="1" dirty="0"/>
              <a:t>ไว</a:t>
            </a:r>
            <a:r>
              <a:rPr lang="th-TH" sz="2800" b="1" dirty="0" err="1"/>
              <a:t>ริ้ง</a:t>
            </a:r>
            <a:r>
              <a:rPr lang="en-US" sz="2800" b="1" dirty="0"/>
              <a:t>  :  </a:t>
            </a:r>
            <a:r>
              <a:rPr lang="en-US" sz="2800" b="1" dirty="0" err="1"/>
              <a:t>Lowtension</a:t>
            </a:r>
            <a:r>
              <a:rPr lang="en-US" sz="2800" b="1" dirty="0"/>
              <a:t>  wiring)</a:t>
            </a:r>
          </a:p>
          <a:p>
            <a:r>
              <a:rPr lang="th-TH" sz="2800" b="1" dirty="0"/>
              <a:t>สายไฟแรงสูง</a:t>
            </a:r>
            <a:r>
              <a:rPr lang="en-US" sz="2800" b="1" dirty="0"/>
              <a:t> (</a:t>
            </a:r>
            <a:r>
              <a:rPr lang="th-TH" sz="2800" b="1" dirty="0" err="1"/>
              <a:t>ไฮ</a:t>
            </a:r>
            <a:r>
              <a:rPr lang="th-TH" sz="2800" b="1" dirty="0"/>
              <a:t> </a:t>
            </a:r>
            <a:r>
              <a:rPr lang="th-TH" sz="2800" b="1" dirty="0" err="1"/>
              <a:t>เทนชั่น</a:t>
            </a:r>
            <a:r>
              <a:rPr lang="th-TH" sz="2800" b="1" dirty="0"/>
              <a:t> ไว</a:t>
            </a:r>
            <a:r>
              <a:rPr lang="th-TH" sz="2800" b="1" dirty="0" err="1"/>
              <a:t>ริ้ง</a:t>
            </a:r>
            <a:r>
              <a:rPr lang="en-US" sz="2800" b="1" dirty="0"/>
              <a:t> : High tension  wiring)</a:t>
            </a:r>
          </a:p>
          <a:p>
            <a:r>
              <a:rPr lang="th-TH" sz="2800" b="1" dirty="0"/>
              <a:t>คอนเดนเซอร์</a:t>
            </a:r>
            <a:r>
              <a:rPr lang="en-US" sz="2800" b="1" dirty="0"/>
              <a:t> (Condenser)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แบตเตอรี่</a:t>
            </a:r>
            <a:r>
              <a:rPr lang="en-US" dirty="0">
                <a:effectLst/>
              </a:rPr>
              <a:t>  (Battery)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856984" cy="504056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ทำ</a:t>
            </a:r>
            <a:r>
              <a:rPr lang="th-TH" sz="2800" b="1" dirty="0"/>
              <a:t>หน้าที่เป็นอุปกรณ์ที่เปลี่ยนพลังงานเคมีเป็นพลังงานไฟฟ้า</a:t>
            </a:r>
            <a:r>
              <a:rPr lang="en-US" sz="2800" b="1" dirty="0"/>
              <a:t>  </a:t>
            </a:r>
            <a:r>
              <a:rPr lang="th-TH" sz="2800" b="1" dirty="0"/>
              <a:t>ซึ่งเป็นตัวเก็บประจุและจ่ายกระแสไฟฟ้า</a:t>
            </a:r>
            <a:r>
              <a:rPr lang="en-US" sz="2800" b="1" dirty="0"/>
              <a:t>  </a:t>
            </a:r>
            <a:r>
              <a:rPr lang="th-TH" sz="2800" b="1" dirty="0"/>
              <a:t>ให้กับระบบสตาร์ทเครื่องยนต์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ระบบจุดระเบิดเครื่องยนต์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และยังจ่ายกระแสไฟฟ้าให้กับระบบแสงสว่าง</a:t>
            </a:r>
            <a:r>
              <a:rPr lang="en-US" sz="2800" b="1" dirty="0"/>
              <a:t>  </a:t>
            </a:r>
            <a:r>
              <a:rPr lang="th-TH" sz="2800" b="1" dirty="0"/>
              <a:t>ระบบไฟสัญญาณ</a:t>
            </a:r>
            <a:r>
              <a:rPr lang="en-US" sz="2800" b="1" dirty="0"/>
              <a:t>  </a:t>
            </a:r>
            <a:r>
              <a:rPr lang="th-TH" sz="2800" b="1" dirty="0"/>
              <a:t>และเครื่องมือ</a:t>
            </a:r>
            <a:r>
              <a:rPr lang="en-US" sz="2800" b="1" dirty="0"/>
              <a:t> – </a:t>
            </a:r>
            <a:r>
              <a:rPr lang="th-TH" sz="2800" b="1" dirty="0"/>
              <a:t>อุปกรณ์ต่างๆ ที่ใช้กระแสไฟฟ้าในรถยนต์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61048"/>
            <a:ext cx="3542662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32656"/>
            <a:ext cx="8892480" cy="1143000"/>
          </a:xfrm>
        </p:spPr>
        <p:txBody>
          <a:bodyPr/>
          <a:lstStyle/>
          <a:p>
            <a:r>
              <a:rPr lang="th-TH" dirty="0">
                <a:effectLst/>
              </a:rPr>
              <a:t>สวิตช์จุดระเบิด</a:t>
            </a:r>
            <a:r>
              <a:rPr lang="en-US" dirty="0">
                <a:effectLst/>
              </a:rPr>
              <a:t>  (</a:t>
            </a:r>
            <a:r>
              <a:rPr lang="en-US" dirty="0" err="1">
                <a:effectLst/>
              </a:rPr>
              <a:t>lgnition</a:t>
            </a:r>
            <a:r>
              <a:rPr lang="en-US" dirty="0">
                <a:effectLst/>
              </a:rPr>
              <a:t> switch 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8136904" cy="3474720"/>
          </a:xfrm>
        </p:spPr>
        <p:txBody>
          <a:bodyPr>
            <a:normAutofit/>
          </a:bodyPr>
          <a:lstStyle/>
          <a:p>
            <a:r>
              <a:rPr lang="th-TH" sz="2800" b="1" dirty="0"/>
              <a:t> </a:t>
            </a:r>
            <a:r>
              <a:rPr lang="th-TH" sz="2800" b="1" dirty="0" smtClean="0"/>
              <a:t>       สวิตช์</a:t>
            </a:r>
            <a:r>
              <a:rPr lang="th-TH" sz="2800" b="1" dirty="0"/>
              <a:t>จุดระเบิดเรียกอีกชื่อหนึ่งว่าสวิตช์กุญแจทำหน้าที่ตัดและต่อกระแสไฟฟ้าจากแบตเตอรี่ไปยังอุปกรณ์ต่างๆ</a:t>
            </a:r>
            <a:r>
              <a:rPr lang="en-US" sz="2800" b="1" dirty="0"/>
              <a:t>  </a:t>
            </a:r>
            <a:r>
              <a:rPr lang="th-TH" sz="2800" b="1" dirty="0"/>
              <a:t>ของระบบจุดระเบิด</a:t>
            </a:r>
            <a:r>
              <a:rPr lang="en-US" sz="2800" b="1" dirty="0"/>
              <a:t>  </a:t>
            </a:r>
            <a:r>
              <a:rPr lang="th-TH" sz="2800" b="1" dirty="0"/>
              <a:t>สวิตช์จุดระเบิดมีอยู่หลายแบบที่นิยมใช้กันส่วนใหญ่จะมีอยู่</a:t>
            </a:r>
            <a:r>
              <a:rPr lang="en-US" sz="2800" b="1" dirty="0"/>
              <a:t> 3 </a:t>
            </a:r>
            <a:r>
              <a:rPr lang="th-TH" sz="2800" b="1" dirty="0"/>
              <a:t>ขั้ว คือ</a:t>
            </a:r>
            <a:endParaRPr lang="en-US" sz="2800" b="1" dirty="0"/>
          </a:p>
          <a:p>
            <a:r>
              <a:rPr lang="en-US" sz="2800" b="1" dirty="0" smtClean="0"/>
              <a:t>    1.</a:t>
            </a:r>
            <a:r>
              <a:rPr lang="th-TH" sz="2800" b="1" dirty="0"/>
              <a:t>ขั้ว</a:t>
            </a:r>
            <a:r>
              <a:rPr lang="en-US" sz="2800" b="1" dirty="0"/>
              <a:t> B </a:t>
            </a:r>
            <a:r>
              <a:rPr lang="th-TH" sz="2800" b="1" dirty="0"/>
              <a:t>ขั้วนี้จะเป็นขั้วที่รับกระแสไฟฟ้าจากแบตเตอรี่</a:t>
            </a:r>
            <a:r>
              <a:rPr lang="en-US" sz="2800" b="1" dirty="0"/>
              <a:t> (</a:t>
            </a:r>
            <a:r>
              <a:rPr lang="th-TH" sz="2800" b="1" dirty="0"/>
              <a:t>ขั้วบวก</a:t>
            </a:r>
            <a:r>
              <a:rPr lang="en-US" sz="2800" b="1" dirty="0"/>
              <a:t> +)</a:t>
            </a:r>
          </a:p>
          <a:p>
            <a:r>
              <a:rPr lang="en-US" sz="2800" b="1" dirty="0" smtClean="0"/>
              <a:t>     2.</a:t>
            </a:r>
            <a:r>
              <a:rPr lang="th-TH" sz="2800" b="1" dirty="0"/>
              <a:t>ขั้ว</a:t>
            </a:r>
            <a:r>
              <a:rPr lang="en-US" sz="2800" b="1" dirty="0"/>
              <a:t> IG </a:t>
            </a:r>
            <a:r>
              <a:rPr lang="th-TH" sz="2800" b="1" dirty="0"/>
              <a:t>ขั้วนี้จะไปที่ขั้ว</a:t>
            </a:r>
            <a:r>
              <a:rPr lang="en-US" sz="2800" b="1" dirty="0"/>
              <a:t> + </a:t>
            </a:r>
            <a:r>
              <a:rPr lang="th-TH" sz="2800" b="1" dirty="0"/>
              <a:t>ของคอยล์จุดระเบิด</a:t>
            </a:r>
            <a:r>
              <a:rPr lang="en-US" sz="2800" b="1" dirty="0"/>
              <a:t>  </a:t>
            </a:r>
            <a:r>
              <a:rPr lang="th-TH" sz="2800" b="1" dirty="0"/>
              <a:t>และต่อไปยังอุปกรณ์อื่นๆ อีก เช่น ระบบแสงสว่าง</a:t>
            </a:r>
            <a:r>
              <a:rPr lang="en-US" sz="2800" b="1" dirty="0"/>
              <a:t>  </a:t>
            </a:r>
            <a:r>
              <a:rPr lang="th-TH" sz="2800" b="1" dirty="0"/>
              <a:t>ระบบไฟสัญญาณ</a:t>
            </a:r>
            <a:r>
              <a:rPr lang="en-US" sz="2800" b="1" dirty="0"/>
              <a:t>  </a:t>
            </a:r>
            <a:r>
              <a:rPr lang="th-TH" sz="2800" b="1" dirty="0"/>
              <a:t>วิทยุ</a:t>
            </a:r>
            <a:r>
              <a:rPr lang="en-US" sz="2800" b="1" dirty="0"/>
              <a:t> – </a:t>
            </a:r>
            <a:r>
              <a:rPr lang="th-TH" sz="2800" b="1" dirty="0"/>
              <a:t>เทป</a:t>
            </a:r>
            <a:r>
              <a:rPr lang="en-US" sz="2800" b="1" dirty="0"/>
              <a:t>  </a:t>
            </a:r>
            <a:r>
              <a:rPr lang="th-TH" sz="2800" b="1" dirty="0"/>
              <a:t>เครื่องปรับอากาศรถยนต์</a:t>
            </a:r>
            <a:r>
              <a:rPr lang="en-US" sz="2800" b="1" dirty="0"/>
              <a:t>  </a:t>
            </a:r>
            <a:r>
              <a:rPr lang="th-TH" sz="2800" b="1" dirty="0"/>
              <a:t>เป็นต้น</a:t>
            </a:r>
            <a:r>
              <a:rPr lang="en-US" sz="2800" b="1" dirty="0"/>
              <a:t>  </a:t>
            </a:r>
            <a:endParaRPr lang="th-TH" sz="2000" b="1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49080"/>
            <a:ext cx="2493640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640960" cy="1143000"/>
          </a:xfrm>
        </p:spPr>
        <p:txBody>
          <a:bodyPr/>
          <a:lstStyle/>
          <a:p>
            <a:r>
              <a:rPr lang="th-TH" dirty="0">
                <a:effectLst/>
              </a:rPr>
              <a:t>จานจ่าย</a:t>
            </a:r>
            <a:r>
              <a:rPr lang="en-US" dirty="0">
                <a:effectLst/>
              </a:rPr>
              <a:t>  (</a:t>
            </a:r>
            <a:r>
              <a:rPr lang="th-TH" dirty="0" err="1">
                <a:effectLst/>
              </a:rPr>
              <a:t>ดิสทริบูเตอร์</a:t>
            </a:r>
            <a:r>
              <a:rPr lang="en-US" dirty="0">
                <a:effectLst/>
              </a:rPr>
              <a:t> : Distributor)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8820472" cy="4248472"/>
          </a:xfrm>
        </p:spPr>
        <p:txBody>
          <a:bodyPr>
            <a:normAutofit/>
          </a:bodyPr>
          <a:lstStyle/>
          <a:p>
            <a:r>
              <a:rPr lang="th-TH" sz="2800" b="1" dirty="0"/>
              <a:t>จานจ่ายเป็นอุปกรณ์ที่มีความสำคัญมากในระบบจุดระเบิด</a:t>
            </a:r>
            <a:r>
              <a:rPr lang="en-US" sz="2800" b="1" dirty="0"/>
              <a:t>  </a:t>
            </a:r>
            <a:r>
              <a:rPr lang="th-TH" sz="2800" b="1" dirty="0"/>
              <a:t>ซึ่งจานจ่ายจะทำหน้าที่</a:t>
            </a:r>
            <a:r>
              <a:rPr lang="en-US" sz="2800" b="1" dirty="0"/>
              <a:t>  </a:t>
            </a:r>
            <a:r>
              <a:rPr lang="th-TH" sz="2800" b="1" dirty="0"/>
              <a:t>ดังนี้</a:t>
            </a:r>
            <a:endParaRPr lang="en-US" sz="2800" dirty="0"/>
          </a:p>
          <a:p>
            <a:r>
              <a:rPr lang="en-US" sz="2800" dirty="0"/>
              <a:t>	     1. </a:t>
            </a:r>
            <a:r>
              <a:rPr lang="th-TH" sz="2800" dirty="0"/>
              <a:t>ตัด</a:t>
            </a:r>
            <a:r>
              <a:rPr lang="en-US" sz="2800" dirty="0"/>
              <a:t> – </a:t>
            </a:r>
            <a:r>
              <a:rPr lang="th-TH" sz="2800" dirty="0"/>
              <a:t>ต่อวงจรไฟฟ้าแรงดันต่ำของระบบจุดระเบิดโดยการเปิด</a:t>
            </a:r>
            <a:r>
              <a:rPr lang="en-US" sz="2800" dirty="0"/>
              <a:t> – </a:t>
            </a:r>
            <a:r>
              <a:rPr lang="th-TH" sz="2800" dirty="0"/>
              <a:t>ปิดของหน้าทองขาว</a:t>
            </a:r>
            <a:r>
              <a:rPr lang="en-US" sz="2800" dirty="0"/>
              <a:t> (</a:t>
            </a:r>
            <a:r>
              <a:rPr lang="th-TH" sz="2800" dirty="0"/>
              <a:t>คอน</a:t>
            </a:r>
            <a:r>
              <a:rPr lang="th-TH" sz="2800" dirty="0" err="1"/>
              <a:t>แทค</a:t>
            </a:r>
            <a:r>
              <a:rPr lang="en-US" sz="2800" dirty="0"/>
              <a:t> : Contact)</a:t>
            </a:r>
          </a:p>
          <a:p>
            <a:r>
              <a:rPr lang="en-US" sz="2800" dirty="0"/>
              <a:t>	     2. </a:t>
            </a:r>
            <a:r>
              <a:rPr lang="th-TH" sz="2800" dirty="0"/>
              <a:t>รับไฟแรงเคลื่อนสูงจากคอยล์จุดระเบิด</a:t>
            </a:r>
            <a:r>
              <a:rPr lang="en-US" sz="2800" dirty="0"/>
              <a:t>  </a:t>
            </a:r>
            <a:r>
              <a:rPr lang="th-TH" sz="2800" dirty="0"/>
              <a:t>และจ่ายไปยังหัวเทียนแต่ละสูบ</a:t>
            </a:r>
            <a:r>
              <a:rPr lang="en-US" sz="2800" dirty="0"/>
              <a:t>  </a:t>
            </a:r>
            <a:r>
              <a:rPr lang="th-TH" sz="2800" dirty="0"/>
              <a:t>ตามลำดับการจุดระเบิดของเครื่องยนต์โดยการหมุนของหัวโร</a:t>
            </a:r>
            <a:r>
              <a:rPr lang="th-TH" sz="2800" dirty="0" err="1"/>
              <a:t>เตอร์</a:t>
            </a:r>
            <a:r>
              <a:rPr lang="en-US" sz="2800" dirty="0"/>
              <a:t> (Rotor)</a:t>
            </a:r>
          </a:p>
          <a:p>
            <a:r>
              <a:rPr lang="en-US" sz="2800" dirty="0"/>
              <a:t>	     3. </a:t>
            </a:r>
            <a:r>
              <a:rPr lang="th-TH" sz="2800" dirty="0"/>
              <a:t>กำหนดระยะเวลาในการจุดระเบิด</a:t>
            </a:r>
            <a:r>
              <a:rPr lang="en-US" sz="2800" dirty="0"/>
              <a:t>  </a:t>
            </a:r>
            <a:r>
              <a:rPr lang="th-TH" sz="2800" dirty="0"/>
              <a:t>โดยการหมุนเตะของเพลาลูกเบี้ยว</a:t>
            </a:r>
            <a:endParaRPr lang="en-US" sz="2800" dirty="0"/>
          </a:p>
          <a:p>
            <a:r>
              <a:rPr lang="en-US" sz="2800" dirty="0"/>
              <a:t>	     4. </a:t>
            </a:r>
            <a:r>
              <a:rPr lang="th-TH" sz="2800" dirty="0"/>
              <a:t>เพิ่มระยะเวลาในการจุดระเบิด</a:t>
            </a:r>
            <a:r>
              <a:rPr lang="en-US" sz="2800" dirty="0"/>
              <a:t>  </a:t>
            </a:r>
            <a:r>
              <a:rPr lang="th-TH" sz="2800" dirty="0"/>
              <a:t>โดยอุปกรณ์เร่งไฟจุดระเบิดล่วงหน้า</a:t>
            </a:r>
            <a:endParaRPr lang="en-US" sz="2800" dirty="0"/>
          </a:p>
          <a:p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1143000"/>
          </a:xfrm>
        </p:spPr>
        <p:txBody>
          <a:bodyPr/>
          <a:lstStyle/>
          <a:p>
            <a:r>
              <a:rPr lang="th-TH" dirty="0">
                <a:effectLst/>
              </a:rPr>
              <a:t>จานจ่าย</a:t>
            </a:r>
            <a:r>
              <a:rPr lang="en-US" dirty="0">
                <a:effectLst/>
              </a:rPr>
              <a:t>  (</a:t>
            </a:r>
            <a:r>
              <a:rPr lang="th-TH" dirty="0" err="1">
                <a:effectLst/>
              </a:rPr>
              <a:t>ดิสทริบูเตอร์</a:t>
            </a:r>
            <a:r>
              <a:rPr lang="en-US" dirty="0">
                <a:effectLst/>
              </a:rPr>
              <a:t> : Distributor)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2492896"/>
            <a:ext cx="9144000" cy="237626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</a:t>
            </a:r>
            <a:endParaRPr lang="th-TH" sz="3200" b="1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5217368" cy="3450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0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848872" cy="1143000"/>
          </a:xfrm>
        </p:spPr>
        <p:txBody>
          <a:bodyPr/>
          <a:lstStyle/>
          <a:p>
            <a:r>
              <a:rPr lang="th-TH" dirty="0" err="1">
                <a:effectLst/>
              </a:rPr>
              <a:t>คอล์</a:t>
            </a:r>
            <a:r>
              <a:rPr lang="th-TH" dirty="0">
                <a:effectLst/>
              </a:rPr>
              <a:t>จุดระเบิด</a:t>
            </a:r>
            <a:r>
              <a:rPr lang="en-US" dirty="0">
                <a:effectLst/>
              </a:rPr>
              <a:t> (</a:t>
            </a:r>
            <a:r>
              <a:rPr lang="th-TH" dirty="0" err="1">
                <a:effectLst/>
              </a:rPr>
              <a:t>อินิชั่น</a:t>
            </a:r>
            <a:r>
              <a:rPr lang="en-US" dirty="0">
                <a:effectLst/>
              </a:rPr>
              <a:t>  </a:t>
            </a:r>
            <a:r>
              <a:rPr lang="th-TH" dirty="0" err="1">
                <a:effectLst/>
              </a:rPr>
              <a:t>คอล์ย</a:t>
            </a:r>
            <a:r>
              <a:rPr lang="en-US" dirty="0">
                <a:effectLst/>
              </a:rPr>
              <a:t> : </a:t>
            </a:r>
            <a:r>
              <a:rPr lang="en-US" dirty="0" err="1">
                <a:effectLst/>
              </a:rPr>
              <a:t>lgnition</a:t>
            </a:r>
            <a:r>
              <a:rPr lang="en-US" dirty="0">
                <a:effectLst/>
              </a:rPr>
              <a:t> coil 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52500" y="1766625"/>
            <a:ext cx="8496944" cy="3474720"/>
          </a:xfrm>
        </p:spPr>
        <p:txBody>
          <a:bodyPr>
            <a:normAutofit/>
          </a:bodyPr>
          <a:lstStyle/>
          <a:p>
            <a:r>
              <a:rPr lang="th-TH" dirty="0"/>
              <a:t> </a:t>
            </a:r>
            <a:r>
              <a:rPr lang="th-TH" dirty="0" smtClean="0"/>
              <a:t>        </a:t>
            </a:r>
            <a:r>
              <a:rPr lang="th-TH" sz="2800" dirty="0" smtClean="0"/>
              <a:t>คอยล์</a:t>
            </a:r>
            <a:r>
              <a:rPr lang="th-TH" sz="2800" dirty="0"/>
              <a:t>จุดระเบิด</a:t>
            </a:r>
            <a:r>
              <a:rPr lang="en-US" sz="2800" dirty="0"/>
              <a:t>  </a:t>
            </a:r>
            <a:r>
              <a:rPr lang="th-TH" sz="2800" dirty="0"/>
              <a:t>ทำหน้าที่</a:t>
            </a:r>
            <a:r>
              <a:rPr lang="en-US" sz="2800" dirty="0"/>
              <a:t>  </a:t>
            </a:r>
            <a:r>
              <a:rPr lang="th-TH" sz="2800" dirty="0"/>
              <a:t>แปลงกระแสไฟฟ้าแรงดันต่ำให้เป็นกระแสไฟฟ้าแรงดันสูงเพียงพอที่จะทำให้เกิดประกายไฟที่เขี้ยวของหัวเทียน</a:t>
            </a:r>
            <a:r>
              <a:rPr lang="en-US" sz="2800" dirty="0"/>
              <a:t>  </a:t>
            </a:r>
            <a:r>
              <a:rPr lang="th-TH" sz="2800" dirty="0"/>
              <a:t>ซึ่งภายในคอยล์จุดระเบิดจะมีขดลวดอยู่</a:t>
            </a:r>
            <a:r>
              <a:rPr lang="en-US" sz="2800" dirty="0"/>
              <a:t> 2 </a:t>
            </a:r>
            <a:r>
              <a:rPr lang="th-TH" sz="2800" dirty="0"/>
              <a:t>ขด คือ</a:t>
            </a:r>
            <a:r>
              <a:rPr lang="en-US" sz="2800" dirty="0"/>
              <a:t>  </a:t>
            </a:r>
            <a:r>
              <a:rPr lang="th-TH" sz="2800" dirty="0"/>
              <a:t>ขดลวดปฐมภูมิ</a:t>
            </a:r>
            <a:r>
              <a:rPr lang="en-US" sz="2800" dirty="0"/>
              <a:t> (</a:t>
            </a:r>
            <a:r>
              <a:rPr lang="th-TH" sz="2800" dirty="0"/>
              <a:t>ไพรมารี่</a:t>
            </a:r>
            <a:r>
              <a:rPr lang="en-US" sz="2800" dirty="0"/>
              <a:t>  </a:t>
            </a:r>
            <a:r>
              <a:rPr lang="th-TH" sz="2800" dirty="0"/>
              <a:t>ไวท์</a:t>
            </a:r>
            <a:r>
              <a:rPr lang="th-TH" sz="2800" dirty="0" err="1"/>
              <a:t>ดิ้ง</a:t>
            </a:r>
            <a:r>
              <a:rPr lang="en-US" sz="2800" dirty="0"/>
              <a:t> : Primary  winding)  </a:t>
            </a:r>
            <a:r>
              <a:rPr lang="th-TH" sz="2800" dirty="0"/>
              <a:t>และขดลวดทุติยภูมิ</a:t>
            </a:r>
            <a:r>
              <a:rPr lang="en-US" sz="2800" dirty="0"/>
              <a:t> (</a:t>
            </a:r>
            <a:r>
              <a:rPr lang="th-TH" sz="2800" dirty="0"/>
              <a:t>เซ</a:t>
            </a:r>
            <a:r>
              <a:rPr lang="th-TH" sz="2800" dirty="0" err="1"/>
              <a:t>กัล</a:t>
            </a:r>
            <a:r>
              <a:rPr lang="th-TH" sz="2800" dirty="0"/>
              <a:t>ดารี่ ไวท์</a:t>
            </a:r>
            <a:r>
              <a:rPr lang="th-TH" sz="2800" dirty="0" err="1"/>
              <a:t>ดิ้ง</a:t>
            </a:r>
            <a:r>
              <a:rPr lang="en-US" sz="2800" dirty="0"/>
              <a:t> : Secondary winding)  </a:t>
            </a:r>
            <a:r>
              <a:rPr lang="th-TH" sz="2800" dirty="0"/>
              <a:t>โดยที่ขดลวดปฐมภูมิจะเป็นขดลวดเส้นใหญ่</a:t>
            </a:r>
            <a:r>
              <a:rPr lang="en-US" sz="2800" dirty="0"/>
              <a:t> (</a:t>
            </a:r>
            <a:r>
              <a:rPr lang="th-TH" sz="2800" dirty="0"/>
              <a:t>เป็นลวดทองแดงขนาดเส้นผ่านศูนย์กลาง</a:t>
            </a:r>
            <a:r>
              <a:rPr lang="en-US" sz="2800" dirty="0"/>
              <a:t> 0.4 –1 </a:t>
            </a:r>
            <a:r>
              <a:rPr lang="th-TH" sz="2800" dirty="0"/>
              <a:t>มิลลิเมตร</a:t>
            </a:r>
            <a:r>
              <a:rPr lang="en-US" sz="2800" dirty="0"/>
              <a:t> )</a:t>
            </a:r>
            <a:endParaRPr lang="th-TH" sz="2800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239" y="4077072"/>
            <a:ext cx="2843014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94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3" y="1268760"/>
            <a:ext cx="8424936" cy="4785712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หัว</a:t>
            </a:r>
            <a:r>
              <a:rPr lang="th-TH" sz="2800" b="1" dirty="0"/>
              <a:t>เทียนจะติดตั้งอยู่ที่ฝาสูบของเครื่องยนต์</a:t>
            </a:r>
            <a:r>
              <a:rPr lang="en-US" sz="2800" b="1" dirty="0"/>
              <a:t>  </a:t>
            </a:r>
            <a:r>
              <a:rPr lang="th-TH" sz="2800" b="1" dirty="0"/>
              <a:t>ทำหน้าที่รับไฟแรงเคลื่อนสูงจากจานจ่ายเพื่อให้ไฟ</a:t>
            </a:r>
            <a:endParaRPr lang="en-US" sz="2800" b="1" dirty="0"/>
          </a:p>
          <a:p>
            <a:r>
              <a:rPr lang="th-TH" sz="2800" b="1" dirty="0"/>
              <a:t>กระโดดข้ามช่องว่างของเขี้ยวหัวเทียนไปลงกราวด์</a:t>
            </a:r>
            <a:r>
              <a:rPr lang="en-US" sz="2800" b="1" dirty="0"/>
              <a:t>  </a:t>
            </a:r>
            <a:r>
              <a:rPr lang="th-TH" sz="2800" b="1" dirty="0"/>
              <a:t>และนำผลของการกระโดดที่</a:t>
            </a:r>
            <a:r>
              <a:rPr lang="th-TH" sz="2800" b="1" dirty="0" err="1"/>
              <a:t>เรียกว่าสปาร์ค</a:t>
            </a:r>
            <a:r>
              <a:rPr lang="en-US" sz="2800" b="1" dirty="0"/>
              <a:t> </a:t>
            </a:r>
            <a:r>
              <a:rPr lang="en-US" sz="2800" b="1" dirty="0" smtClean="0"/>
              <a:t>(Spark)</a:t>
            </a:r>
            <a:r>
              <a:rPr lang="th-TH" sz="2800" b="1" dirty="0" smtClean="0"/>
              <a:t>ไป</a:t>
            </a:r>
            <a:r>
              <a:rPr lang="th-TH" sz="2800" b="1" dirty="0"/>
              <a:t>จุดระเบิดส่วนผสมของอากาศกับน้ำมันเชื้อเพลิงภายในห้องเผาไม้หรือในกระบอกสูบ</a:t>
            </a:r>
            <a:r>
              <a:rPr lang="en-US" sz="2800" b="1" dirty="0"/>
              <a:t>  </a:t>
            </a:r>
            <a:r>
              <a:rPr lang="th-TH" sz="2800" b="1" dirty="0"/>
              <a:t>ทำ</a:t>
            </a:r>
            <a:r>
              <a:rPr lang="th-TH" sz="2800" b="1" dirty="0" smtClean="0"/>
              <a:t>ให้เครื่องยนต์</a:t>
            </a:r>
            <a:r>
              <a:rPr lang="th-TH" sz="2800" b="1" dirty="0"/>
              <a:t>สามารถทำงานได้อย่างมีประสิทธิภาพ</a:t>
            </a:r>
            <a:endParaRPr lang="en-US" sz="2800" b="1" dirty="0"/>
          </a:p>
          <a:p>
            <a:endParaRPr lang="th-TH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389943"/>
            <a:ext cx="7848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/>
              <a:t>หัวเทียน </a:t>
            </a:r>
            <a:r>
              <a:rPr lang="en-US" sz="4000" b="1" dirty="0"/>
              <a:t>(</a:t>
            </a:r>
            <a:r>
              <a:rPr lang="th-TH" sz="4000" b="1" dirty="0" err="1"/>
              <a:t>สปาร์ค</a:t>
            </a:r>
            <a:r>
              <a:rPr lang="en-US" sz="4000" b="1" dirty="0"/>
              <a:t>  </a:t>
            </a:r>
            <a:r>
              <a:rPr lang="th-TH" sz="4000" b="1" dirty="0"/>
              <a:t>ปลั๊ก</a:t>
            </a:r>
            <a:r>
              <a:rPr lang="en-US" sz="4000" b="1" dirty="0"/>
              <a:t>  : Spark plug </a:t>
            </a:r>
            <a:r>
              <a:rPr lang="en-US" sz="4000" dirty="0"/>
              <a:t>)</a:t>
            </a:r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89040"/>
            <a:ext cx="3528391" cy="2592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1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198296" cy="1143000"/>
          </a:xfrm>
        </p:spPr>
        <p:txBody>
          <a:bodyPr/>
          <a:lstStyle/>
          <a:p>
            <a:r>
              <a:rPr lang="th-TH" dirty="0">
                <a:effectLst/>
              </a:rPr>
              <a:t>คอนเดนเซอร์</a:t>
            </a:r>
            <a:r>
              <a:rPr lang="en-US" dirty="0">
                <a:effectLst/>
              </a:rPr>
              <a:t>  (Condenser 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052736"/>
            <a:ext cx="8352928" cy="347472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</a:t>
            </a:r>
            <a:r>
              <a:rPr lang="th-TH" sz="2800" b="1" dirty="0"/>
              <a:t>โดยทั่วไปคอนเดนเซอร์จะถูกติดตั้งอยู่ภายนอกของเรือนจานจ่าย</a:t>
            </a:r>
            <a:r>
              <a:rPr lang="en-US" sz="2800" b="1" dirty="0"/>
              <a:t>  </a:t>
            </a:r>
            <a:r>
              <a:rPr lang="th-TH" sz="2800" b="1" dirty="0"/>
              <a:t>และต่อขนานกับหน้าทองขาว</a:t>
            </a:r>
            <a:r>
              <a:rPr lang="en-US" sz="2800" b="1" dirty="0"/>
              <a:t>  </a:t>
            </a:r>
            <a:r>
              <a:rPr lang="th-TH" sz="2800" b="1" dirty="0"/>
              <a:t>แรงดันไฟฟ้าจะถูกเหนี่ยวนำให้เกิดมากขึ้นในขดลวดทุตินิยม</a:t>
            </a:r>
            <a:endParaRPr lang="en-US" sz="2800" b="1" dirty="0"/>
          </a:p>
          <a:p>
            <a:r>
              <a:rPr lang="th-TH" sz="2800" b="1" dirty="0"/>
              <a:t>คอนเดนเซอร์</a:t>
            </a:r>
            <a:r>
              <a:rPr lang="en-US" sz="2800" b="1" dirty="0"/>
              <a:t>  </a:t>
            </a:r>
            <a:r>
              <a:rPr lang="th-TH" sz="2800" b="1" dirty="0"/>
              <a:t>ทำหน้าที่ช่วยให้เส้นแงแม่เหล็กยุบตัวอย่างรวดเร็ว</a:t>
            </a:r>
            <a:r>
              <a:rPr lang="en-US" sz="2800" b="1" dirty="0"/>
              <a:t>  </a:t>
            </a:r>
            <a:r>
              <a:rPr lang="th-TH" sz="2800" b="1" dirty="0"/>
              <a:t>โดยการรับประจุไว้เพื่อไม่ให้กระแสไฟฟ้ากระโดดข้ามที่หน้าทองขาว</a:t>
            </a:r>
            <a:r>
              <a:rPr lang="en-US" sz="2800" b="1" dirty="0"/>
              <a:t>  (Contact)  </a:t>
            </a:r>
            <a:r>
              <a:rPr lang="th-TH" sz="2800" b="1" dirty="0"/>
              <a:t>และเพื่อป้องกันไม่ให้หน้าทองขาวเกิดการไหม้</a:t>
            </a:r>
            <a:r>
              <a:rPr lang="en-US" sz="2800" b="1" dirty="0"/>
              <a:t>  </a:t>
            </a:r>
            <a:r>
              <a:rPr lang="th-TH" sz="2800" b="1" dirty="0"/>
              <a:t>เนื่องจากการอาร์ค</a:t>
            </a:r>
            <a:endParaRPr lang="th-TH" sz="2000" b="1" dirty="0"/>
          </a:p>
        </p:txBody>
      </p:sp>
      <p:pic>
        <p:nvPicPr>
          <p:cNvPr id="5" name="รูปภาพ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61048"/>
            <a:ext cx="3001119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8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96081" y="116632"/>
            <a:ext cx="4352183" cy="1143000"/>
          </a:xfrm>
        </p:spPr>
        <p:txBody>
          <a:bodyPr/>
          <a:lstStyle/>
          <a:p>
            <a:pPr algn="l"/>
            <a:r>
              <a:rPr lang="th-TH" sz="4800" dirty="0">
                <a:effectLst/>
              </a:rPr>
              <a:t>สรุป</a:t>
            </a:r>
            <a:r>
              <a:rPr lang="en-US" sz="4800" dirty="0">
                <a:effectLst/>
              </a:rPr>
              <a:t/>
            </a:r>
            <a:br>
              <a:rPr lang="en-US" sz="4800" dirty="0">
                <a:effectLst/>
              </a:rPr>
            </a:br>
            <a:r>
              <a:rPr lang="en-US" sz="4800" dirty="0"/>
              <a:t/>
            </a:r>
            <a:br>
              <a:rPr lang="en-US" sz="4800" dirty="0"/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8856984" cy="504056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ระบบ</a:t>
            </a:r>
            <a:r>
              <a:rPr lang="th-TH" sz="2800" b="1" dirty="0"/>
              <a:t>จุดระเบิดในเครื่องยนต์แก๊ส</a:t>
            </a:r>
            <a:r>
              <a:rPr lang="th-TH" sz="2800" b="1" dirty="0" err="1"/>
              <a:t>โซลีน</a:t>
            </a:r>
            <a:r>
              <a:rPr lang="th-TH" sz="2800" b="1" dirty="0"/>
              <a:t>เป็นระบบที่มีความสำคัญมากในเครื่องยนต์แก๊สโซ</a:t>
            </a:r>
            <a:r>
              <a:rPr lang="th-TH" sz="2800" b="1" dirty="0" err="1"/>
              <a:t>ลีน</a:t>
            </a:r>
            <a:r>
              <a:rPr lang="th-TH" sz="2800" b="1" dirty="0"/>
              <a:t> นอกจากอากาศที่ผสมกับน้ำมันเชื้อเพลิง หรือไอดีที่เข้าไปในกระบอกสูบแล้ว การจ่ายไฟแรงสูงให้กับ</a:t>
            </a:r>
            <a:r>
              <a:rPr lang="th-TH" sz="2800" b="1" dirty="0" smtClean="0"/>
              <a:t>หัวเทียน</a:t>
            </a:r>
            <a:r>
              <a:rPr lang="th-TH" sz="2800" b="1" dirty="0"/>
              <a:t>ก็เพื่อทำการเผ่าไหม้ไอดีในห้องเผ่าไหม้ก็เป็นส่วนที่สำคัญที่ทำให้เครื่องยนต์สามารถทำงานได้ หน้าที่ของระบบจุดระเบิดคือ ทำให้เกิดกระแสไฟแรงสูง แล้วจ่ายไปยังหัวเทียนในกระบอกสูบ</a:t>
            </a:r>
            <a:r>
              <a:rPr lang="th-TH" sz="2800" b="1" dirty="0" smtClean="0"/>
              <a:t>ของเครื่องยนต์</a:t>
            </a:r>
            <a:r>
              <a:rPr lang="th-TH" sz="2800" b="1" dirty="0"/>
              <a:t>ในจังหวะระเบิดของแต่ละสูบ ในส่วนของเครื่องยนต์ดีเซลจะไม่มีระบบจุดระเบิดแต่จะ</a:t>
            </a:r>
            <a:r>
              <a:rPr lang="th-TH" sz="2800" b="1" dirty="0" smtClean="0"/>
              <a:t>มีระบบ</a:t>
            </a:r>
            <a:r>
              <a:rPr lang="th-TH" sz="2800" b="1" dirty="0"/>
              <a:t>ที่ช่วยในการ</a:t>
            </a:r>
            <a:r>
              <a:rPr lang="th-TH" sz="2800" b="1" dirty="0" err="1"/>
              <a:t>สตาร์ต</a:t>
            </a:r>
            <a:r>
              <a:rPr lang="th-TH" sz="2800" b="1" dirty="0"/>
              <a:t>ในช่วงเช้าในขณะที่เครื่องยนต์ยังเย็นอยู่มีอุณหภูมิที่ต่ำ</a:t>
            </a:r>
            <a:endParaRPr lang="en-US" sz="2800" b="1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179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361</TotalTime>
  <Words>898</Words>
  <Application>Microsoft Office PowerPoint</Application>
  <PresentationFormat>นำเสนอทางหน้าจอ (4:3)</PresentationFormat>
  <Paragraphs>43</Paragraphs>
  <Slides>14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15" baseType="lpstr">
      <vt:lpstr>สลิปสตรีม</vt:lpstr>
      <vt:lpstr>  ระบบจุดระเบิดเครื่องยนต์  (Engine lgnition System)</vt:lpstr>
      <vt:lpstr>หน้าที่ของระบบจุดระเบิด </vt:lpstr>
      <vt:lpstr>หน้าที่ของระบบจุดระเบิดเครื่องยนต์   </vt:lpstr>
      <vt:lpstr>วงจรการจุดระเบิดเครื่องยนต์</vt:lpstr>
      <vt:lpstr>วงจรการจุดระเบิดเครื่องยนต์  </vt:lpstr>
      <vt:lpstr>ส่วนประกอบของระบบจุดระเบิดเครื่องยนต์  จะประกอบด้วย</vt:lpstr>
      <vt:lpstr>แบตเตอรี่  (Battery)  </vt:lpstr>
      <vt:lpstr>สวิตช์จุดระเบิด  (lgnition switch )</vt:lpstr>
      <vt:lpstr>จานจ่าย  (ดิสทริบูเตอร์ : Distributor) </vt:lpstr>
      <vt:lpstr>จานจ่าย  (ดิสทริบูเตอร์ : Distributor) </vt:lpstr>
      <vt:lpstr>คอล์จุดระเบิด (อินิชั่น  คอล์ย : lgnition coil ) </vt:lpstr>
      <vt:lpstr>งานนำเสนอ PowerPoint</vt:lpstr>
      <vt:lpstr>คอนเดนเซอร์  (Condenser )</vt:lpstr>
      <vt:lpstr>สรุป 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27</cp:revision>
  <dcterms:created xsi:type="dcterms:W3CDTF">2012-02-14T17:25:14Z</dcterms:created>
  <dcterms:modified xsi:type="dcterms:W3CDTF">2012-02-29T12:08:02Z</dcterms:modified>
</cp:coreProperties>
</file>