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>
                <a:effectLst/>
              </a:rPr>
              <a:t>ระบบหล่อลื่นของเครื่องยนต์</a:t>
            </a:r>
            <a:endParaRPr lang="en-US" sz="8000" dirty="0">
              <a:effectLst/>
            </a:endParaRPr>
          </a:p>
        </p:txBody>
      </p:sp>
      <p:pic>
        <p:nvPicPr>
          <p:cNvPr id="1026" name="Picture 2" descr="http://t3.gstatic.com/images?q=tbn:ANd9GcSlZNLc-bICj72hHnPjWv-a9gwOxpztU2wF9iNEG72NVf607t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58374"/>
            <a:ext cx="3855318" cy="321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หน้าที่ของระบบหล่อลื่นในเครื่องยนต์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2132856"/>
            <a:ext cx="8712968" cy="3474720"/>
          </a:xfrm>
        </p:spPr>
        <p:txBody>
          <a:bodyPr/>
          <a:lstStyle/>
          <a:p>
            <a:r>
              <a:rPr lang="th-TH" sz="2800" b="1" dirty="0" smtClean="0"/>
              <a:t>        ระบบ</a:t>
            </a:r>
            <a:r>
              <a:rPr lang="th-TH" sz="2800" b="1" dirty="0"/>
              <a:t>หล่อลื่น</a:t>
            </a:r>
            <a:r>
              <a:rPr lang="en-US" sz="2800" b="1" dirty="0"/>
              <a:t>  </a:t>
            </a:r>
            <a:r>
              <a:rPr lang="th-TH" sz="2800" b="1" dirty="0"/>
              <a:t>ทำหน้าที่</a:t>
            </a:r>
            <a:r>
              <a:rPr lang="en-US" sz="2800" b="1" dirty="0"/>
              <a:t>  </a:t>
            </a:r>
            <a:r>
              <a:rPr lang="th-TH" sz="2800" b="1" dirty="0"/>
              <a:t>หล่อลื่นชิ้นส่วนที่เคลื่อนที่ภายในเครื่องยนต์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เช่น</a:t>
            </a:r>
            <a:r>
              <a:rPr lang="en-US" sz="2800" b="1" dirty="0"/>
              <a:t>  </a:t>
            </a:r>
            <a:r>
              <a:rPr lang="th-TH" sz="2800" b="1" dirty="0"/>
              <a:t>เพลาข้อเหวี่ยงเพลาลูกเบี้ยว</a:t>
            </a:r>
            <a:r>
              <a:rPr lang="en-US" sz="2800" b="1" dirty="0"/>
              <a:t>  </a:t>
            </a:r>
            <a:r>
              <a:rPr lang="th-TH" sz="2800" b="1" dirty="0"/>
              <a:t>ชุดกลไกลลิ้น</a:t>
            </a:r>
            <a:r>
              <a:rPr lang="en-US" sz="2800" b="1" dirty="0"/>
              <a:t>  </a:t>
            </a:r>
            <a:r>
              <a:rPr lang="th-TH" sz="2800" b="1" dirty="0"/>
              <a:t>เป็นต้น</a:t>
            </a:r>
            <a:r>
              <a:rPr lang="en-US" sz="2800" b="1" dirty="0"/>
              <a:t>  </a:t>
            </a:r>
            <a:r>
              <a:rPr lang="th-TH" sz="2800" b="1" dirty="0"/>
              <a:t>ระบบหล่อลื่นยังทำหน้าที่โดยทั่วๆ ไป</a:t>
            </a:r>
            <a:r>
              <a:rPr lang="en-US" sz="2800" b="1" dirty="0"/>
              <a:t>  </a:t>
            </a:r>
            <a:r>
              <a:rPr lang="th-TH" sz="2800" b="1" dirty="0"/>
              <a:t>ซึ่งสามารถแยกได้</a:t>
            </a:r>
            <a:r>
              <a:rPr lang="en-US" sz="2800" b="1" dirty="0"/>
              <a:t>  </a:t>
            </a:r>
            <a:r>
              <a:rPr lang="th-TH" sz="2800" b="1" dirty="0" smtClean="0"/>
              <a:t>ดังนี้</a:t>
            </a:r>
          </a:p>
          <a:p>
            <a:r>
              <a:rPr lang="th-TH" sz="2800" b="1" dirty="0" smtClean="0"/>
              <a:t>        ลด</a:t>
            </a:r>
            <a:r>
              <a:rPr lang="th-TH" sz="2800" b="1" dirty="0"/>
              <a:t>ความฝืดระหว่างชิ้นส่วนที่เคลื่อนที่</a:t>
            </a:r>
            <a:r>
              <a:rPr lang="en-US" sz="2800" dirty="0"/>
              <a:t>  </a:t>
            </a:r>
            <a:r>
              <a:rPr lang="th-TH" sz="2800" dirty="0"/>
              <a:t>คุณภาพในการหล่อลื่นของน้ำมันหล่อลื่นเป็นอย่างแรก</a:t>
            </a:r>
            <a:r>
              <a:rPr lang="en-US" sz="2800" dirty="0"/>
              <a:t>  </a:t>
            </a:r>
            <a:r>
              <a:rPr lang="th-TH" sz="2800" dirty="0"/>
              <a:t>ซึ่งจะทำให้เกิดฟิล์มบางๆ</a:t>
            </a:r>
            <a:r>
              <a:rPr lang="en-US" sz="2800" dirty="0"/>
              <a:t>  </a:t>
            </a:r>
            <a:r>
              <a:rPr lang="th-TH" sz="2800" dirty="0"/>
              <a:t>เพื่อเคลือบผิวของโลหะไว้ให้ผิวของโลหะสัมผัสโดยตรง</a:t>
            </a:r>
            <a:r>
              <a:rPr lang="en-US" sz="2800" dirty="0"/>
              <a:t>  </a:t>
            </a:r>
            <a:r>
              <a:rPr lang="th-TH" sz="2800" dirty="0"/>
              <a:t>เพราะจะทำให้เกิดการสึกได้อย่างรวดเร็ว</a:t>
            </a:r>
            <a:endParaRPr lang="en-US" sz="2800" dirty="0"/>
          </a:p>
          <a:p>
            <a:endParaRPr lang="en-US" sz="2800" b="1" dirty="0"/>
          </a:p>
          <a:p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6624736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การทำความสะอาด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352928" cy="3474720"/>
          </a:xfrm>
        </p:spPr>
        <p:txBody>
          <a:bodyPr>
            <a:normAutofit lnSpcReduction="10000"/>
          </a:bodyPr>
          <a:lstStyle/>
          <a:p>
            <a:r>
              <a:rPr lang="en-US" sz="3200" b="1" dirty="0"/>
              <a:t> </a:t>
            </a:r>
            <a:r>
              <a:rPr lang="en-US" sz="3200" b="1" dirty="0" smtClean="0"/>
              <a:t>     </a:t>
            </a:r>
            <a:r>
              <a:rPr lang="th-TH" sz="3200" b="1" dirty="0"/>
              <a:t>การทำความสะอาด</a:t>
            </a:r>
            <a:r>
              <a:rPr lang="en-US" sz="3200" b="1" dirty="0"/>
              <a:t>  </a:t>
            </a:r>
            <a:r>
              <a:rPr lang="th-TH" sz="3200" b="1" dirty="0"/>
              <a:t>น้ำมันหล่อลื่นที่ดีจะต้องมีคุณสมบัติในการชะล้างความสกปรกที่เกิดขึ้นจากการเผาไหม้ให้หมดสิ้นไปของโลหะ</a:t>
            </a:r>
            <a:endParaRPr lang="en-US" sz="3200" b="1" dirty="0"/>
          </a:p>
          <a:p>
            <a:r>
              <a:rPr lang="th-TH" sz="3200" b="1" dirty="0"/>
              <a:t>การระบายความร้อน</a:t>
            </a:r>
            <a:r>
              <a:rPr lang="en-US" sz="3200" b="1" dirty="0"/>
              <a:t>  </a:t>
            </a:r>
            <a:r>
              <a:rPr lang="th-TH" sz="3200" b="1" dirty="0"/>
              <a:t>น้ำมันหล่อลื่นจะเป็นส่วนหนึ่งในการเอาความร้อนออกไปจากเครื่องยนต์</a:t>
            </a:r>
            <a:r>
              <a:rPr lang="en-US" sz="3200" b="1" dirty="0"/>
              <a:t>  </a:t>
            </a:r>
            <a:r>
              <a:rPr lang="th-TH" sz="3200" b="1" dirty="0"/>
              <a:t>ด้วยเหตุนี้น้ำมันหล่อลื่นเครื่องยนต์จึงมีอุณหภูมิสูง</a:t>
            </a:r>
            <a:endParaRPr lang="en-US" sz="3200" b="1" dirty="0"/>
          </a:p>
          <a:p>
            <a:r>
              <a:rPr lang="en-US" sz="3200" dirty="0" smtClean="0"/>
              <a:t>     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861047"/>
            <a:ext cx="2863205" cy="286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60840" cy="1143000"/>
          </a:xfrm>
        </p:spPr>
        <p:txBody>
          <a:bodyPr/>
          <a:lstStyle/>
          <a:p>
            <a:r>
              <a:rPr lang="th-TH" dirty="0">
                <a:effectLst/>
              </a:rPr>
              <a:t>หน้าที่ของระบบหล่อลื่นในเครื่องยนต์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496944" cy="4635896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การ</a:t>
            </a:r>
            <a:r>
              <a:rPr lang="th-TH" sz="2800" b="1" dirty="0"/>
              <a:t>ป้องกันสนิม</a:t>
            </a:r>
            <a:r>
              <a:rPr lang="en-US" sz="2800" dirty="0"/>
              <a:t>  </a:t>
            </a:r>
            <a:r>
              <a:rPr lang="th-TH" sz="2800" dirty="0"/>
              <a:t>น้ำมันหล่อลื่นที่มีคุณภาพ</a:t>
            </a:r>
            <a:r>
              <a:rPr lang="en-US" sz="2800" dirty="0"/>
              <a:t>  </a:t>
            </a:r>
            <a:r>
              <a:rPr lang="th-TH" sz="2800" dirty="0"/>
              <a:t>จะต้องมีคุณสมบัติในการป้องกันสนิมภายในเครื่องยนต์</a:t>
            </a:r>
            <a:endParaRPr lang="en-US" sz="2800" dirty="0"/>
          </a:p>
          <a:p>
            <a:r>
              <a:rPr lang="th-TH" sz="2800" b="1" dirty="0" smtClean="0"/>
              <a:t>      การ</a:t>
            </a:r>
            <a:r>
              <a:rPr lang="th-TH" sz="2800" b="1" dirty="0"/>
              <a:t>ป้องกันการรั่วซึมของแก๊ส</a:t>
            </a:r>
            <a:r>
              <a:rPr lang="en-US" sz="2800" dirty="0"/>
              <a:t>  </a:t>
            </a:r>
            <a:r>
              <a:rPr lang="th-TH" sz="2800" dirty="0"/>
              <a:t>ความหนืดของน้ำมันหล่อลื่น</a:t>
            </a:r>
            <a:r>
              <a:rPr lang="en-US" sz="2800" dirty="0"/>
              <a:t>  </a:t>
            </a:r>
            <a:r>
              <a:rPr lang="th-TH" sz="2800" dirty="0"/>
              <a:t>มีความสำคัญอย่างมากในการป้องกันการรั่วซึมของแก๊ส</a:t>
            </a:r>
            <a:r>
              <a:rPr lang="en-US" sz="2800" dirty="0"/>
              <a:t>  </a:t>
            </a:r>
            <a:r>
              <a:rPr lang="th-TH" sz="2800" dirty="0"/>
              <a:t>ไม่ให้ผ่านแหวนลูกสูบได้</a:t>
            </a:r>
            <a:endParaRPr lang="en-US" sz="2800" dirty="0"/>
          </a:p>
          <a:p>
            <a:endParaRPr lang="en-US" dirty="0"/>
          </a:p>
          <a:p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3429000"/>
            <a:ext cx="3740050" cy="3243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6912768" cy="1143000"/>
          </a:xfrm>
        </p:spPr>
        <p:txBody>
          <a:bodyPr/>
          <a:lstStyle/>
          <a:p>
            <a:r>
              <a:rPr lang="th-TH" dirty="0">
                <a:effectLst/>
              </a:rPr>
              <a:t>การแบ่งประเภทของน้ำมันหล่อลื่น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496944" cy="504056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     </a:t>
            </a:r>
            <a:r>
              <a:rPr lang="th-TH" sz="2800" b="1" dirty="0"/>
              <a:t>น้ำมันหล่อลื่นที่ใช้สำหรับยานยนต์และโรงงานอุสาหกรรม</a:t>
            </a:r>
            <a:r>
              <a:rPr lang="en-US" sz="2800" b="1" dirty="0"/>
              <a:t>  </a:t>
            </a:r>
            <a:r>
              <a:rPr lang="th-TH" sz="2800" b="1" dirty="0"/>
              <a:t>ซึ่งน้ำมันหล่อลื่นจะทำหน้าที่หลัก</a:t>
            </a:r>
            <a:r>
              <a:rPr lang="en-US" sz="2800" b="1" dirty="0"/>
              <a:t>  </a:t>
            </a:r>
            <a:r>
              <a:rPr lang="th-TH" sz="2800" b="1" dirty="0"/>
              <a:t>คือ</a:t>
            </a:r>
            <a:r>
              <a:rPr lang="en-US" sz="2800" b="1" dirty="0"/>
              <a:t>  </a:t>
            </a:r>
            <a:r>
              <a:rPr lang="th-TH" sz="2800" b="1" dirty="0"/>
              <a:t>กรหล่อลื่นชิ้นส่วน</a:t>
            </a:r>
            <a:r>
              <a:rPr lang="en-US" sz="2800" b="1" dirty="0"/>
              <a:t>  </a:t>
            </a:r>
            <a:r>
              <a:rPr lang="th-TH" sz="2800" b="1" dirty="0"/>
              <a:t>การป้องกันสนิม</a:t>
            </a:r>
            <a:r>
              <a:rPr lang="en-US" sz="2800" b="1" dirty="0"/>
              <a:t>  </a:t>
            </a:r>
            <a:r>
              <a:rPr lang="th-TH" sz="2800" b="1" dirty="0"/>
              <a:t>ลดการศึกหรอ</a:t>
            </a:r>
            <a:r>
              <a:rPr lang="en-US" sz="2800" b="1" dirty="0"/>
              <a:t>  </a:t>
            </a:r>
            <a:r>
              <a:rPr lang="th-TH" sz="2800" b="1" dirty="0"/>
              <a:t>และการถ่ายทอดกำลัง</a:t>
            </a:r>
            <a:r>
              <a:rPr lang="en-US" sz="2800" b="1" dirty="0"/>
              <a:t>  </a:t>
            </a:r>
            <a:r>
              <a:rPr lang="th-TH" sz="2800" b="1" dirty="0"/>
              <a:t>เป็นต้น</a:t>
            </a:r>
            <a:r>
              <a:rPr lang="en-US" sz="2800" b="1" dirty="0"/>
              <a:t>  </a:t>
            </a:r>
            <a:r>
              <a:rPr lang="th-TH" sz="2800" b="1" dirty="0"/>
              <a:t>ส่วนน้ำมันที่ใช้สำหรับงานพิเศษ</a:t>
            </a:r>
            <a:r>
              <a:rPr lang="en-US" sz="2800" b="1" dirty="0"/>
              <a:t>  </a:t>
            </a:r>
            <a:r>
              <a:rPr lang="th-TH" sz="2800" b="1" dirty="0"/>
              <a:t>ซึ่งเป็นน้ำมันที่ไม่ได้นำมาใช้สำหรับการหล่อลื่น</a:t>
            </a:r>
            <a:r>
              <a:rPr lang="en-US" sz="2800" b="1" dirty="0"/>
              <a:t>  </a:t>
            </a:r>
            <a:r>
              <a:rPr lang="th-TH" sz="2800" b="1" dirty="0"/>
              <a:t>แต่จะทำหน้าที่พิเศษ</a:t>
            </a:r>
            <a:r>
              <a:rPr lang="en-US" sz="2800" b="1" dirty="0"/>
              <a:t>  </a:t>
            </a:r>
            <a:r>
              <a:rPr lang="th-TH" sz="2800" b="1" dirty="0"/>
              <a:t>เช่น</a:t>
            </a:r>
            <a:r>
              <a:rPr lang="en-US" sz="2800" b="1" dirty="0"/>
              <a:t>  </a:t>
            </a:r>
            <a:r>
              <a:rPr lang="th-TH" sz="2800" b="1" dirty="0"/>
              <a:t>เป็นตัวนำความร้อน</a:t>
            </a:r>
            <a:r>
              <a:rPr lang="en-US" sz="2800" b="1" dirty="0"/>
              <a:t>  </a:t>
            </a:r>
            <a:r>
              <a:rPr lang="th-TH" sz="2800" b="1" dirty="0"/>
              <a:t>เป็นฉนวนไฟฟ้าภายในหม้อแปลง</a:t>
            </a:r>
            <a:r>
              <a:rPr lang="en-US" sz="2800" b="1" dirty="0"/>
              <a:t>  </a:t>
            </a:r>
            <a:r>
              <a:rPr lang="th-TH" sz="2800" b="1" dirty="0"/>
              <a:t>และนำมาใช้เคลือบผิวโลหะเพื่อป้องกันสนิมหรือใช้ผสมเป็นวัตถุดิบในกระบวนการผลิตเป็นน้ำมันหล่อลื่น</a:t>
            </a:r>
            <a:r>
              <a:rPr lang="en-US" sz="2800" b="1" dirty="0"/>
              <a:t>  </a:t>
            </a:r>
            <a:r>
              <a:rPr lang="th-TH" sz="2800" b="1" dirty="0"/>
              <a:t>สามารถแบ่งออกได้เป็นประเภทต่างๆ ดังนี้</a:t>
            </a:r>
            <a:endParaRPr lang="en-US" sz="2800" b="1" dirty="0"/>
          </a:p>
          <a:p>
            <a:endParaRPr lang="th-TH" sz="3200" b="1" dirty="0"/>
          </a:p>
        </p:txBody>
      </p:sp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3816424" cy="1143000"/>
          </a:xfrm>
        </p:spPr>
        <p:txBody>
          <a:bodyPr/>
          <a:lstStyle/>
          <a:p>
            <a:r>
              <a:rPr lang="th-TH" dirty="0">
                <a:effectLst/>
              </a:rPr>
              <a:t>สำหรับยานยนต์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8064896" cy="4680520"/>
          </a:xfrm>
        </p:spPr>
        <p:txBody>
          <a:bodyPr>
            <a:normAutofit/>
          </a:bodyPr>
          <a:lstStyle/>
          <a:p>
            <a:r>
              <a:rPr lang="th-TH" sz="2800" b="1" dirty="0"/>
              <a:t>น้ำมันเครื่อง</a:t>
            </a:r>
            <a:endParaRPr lang="en-US" sz="2800" b="1" dirty="0"/>
          </a:p>
          <a:p>
            <a:r>
              <a:rPr lang="th-TH" sz="2800" b="1" dirty="0"/>
              <a:t>น้ำมันเกียร์</a:t>
            </a:r>
            <a:endParaRPr lang="en-US" sz="2800" b="1" dirty="0"/>
          </a:p>
          <a:p>
            <a:r>
              <a:rPr lang="th-TH" sz="2800" b="1" dirty="0" err="1"/>
              <a:t>น้ำมันไฮดรอลิก</a:t>
            </a:r>
            <a:endParaRPr lang="en-US" sz="2800" b="1" dirty="0"/>
          </a:p>
          <a:p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44824"/>
            <a:ext cx="2743125" cy="3283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7504" y="147"/>
            <a:ext cx="8568952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สำหรับงานอุตสาหกรรม แบ่งออกเป็น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dirty="0">
                <a:effectLst/>
              </a:rPr>
              <a:t>ประเภท คือ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4032448" cy="5472608"/>
          </a:xfrm>
        </p:spPr>
        <p:txBody>
          <a:bodyPr>
            <a:normAutofit fontScale="92500" lnSpcReduction="20000"/>
          </a:bodyPr>
          <a:lstStyle/>
          <a:p>
            <a:r>
              <a:rPr lang="en-US" sz="3000" b="1" dirty="0">
                <a:latin typeface="Angsana New" pitchFamily="18" charset="-34"/>
                <a:cs typeface="Angsana New" pitchFamily="18" charset="-34"/>
              </a:rPr>
              <a:t>1</a:t>
            </a:r>
            <a:r>
              <a:rPr lang="en-US" sz="3000" b="1" dirty="0"/>
              <a:t>.</a:t>
            </a:r>
            <a:r>
              <a:rPr lang="th-TH" sz="3000" b="1" dirty="0"/>
              <a:t>งานทั่วไป</a:t>
            </a:r>
            <a:endParaRPr lang="en-US" sz="3000" dirty="0"/>
          </a:p>
          <a:p>
            <a:r>
              <a:rPr lang="th-TH" sz="3000" dirty="0"/>
              <a:t>น้ำมันเกียร์</a:t>
            </a:r>
            <a:endParaRPr lang="en-US" sz="3000" dirty="0"/>
          </a:p>
          <a:p>
            <a:r>
              <a:rPr lang="th-TH" sz="3000" dirty="0"/>
              <a:t>น้ำมัน</a:t>
            </a:r>
            <a:r>
              <a:rPr lang="th-TH" sz="3000" dirty="0" err="1"/>
              <a:t>เทอร์ไบน์</a:t>
            </a:r>
            <a:endParaRPr lang="en-US" sz="3000" dirty="0"/>
          </a:p>
          <a:p>
            <a:r>
              <a:rPr lang="th-TH" sz="3000" dirty="0" err="1"/>
              <a:t>น้ำมันไฮดรอลิก</a:t>
            </a:r>
            <a:endParaRPr lang="en-US" sz="3000" dirty="0"/>
          </a:p>
          <a:p>
            <a:r>
              <a:rPr lang="th-TH" sz="3000" dirty="0"/>
              <a:t>น้ำมันเครื่องอัดลม </a:t>
            </a:r>
            <a:endParaRPr lang="en-US" sz="3000" dirty="0"/>
          </a:p>
          <a:p>
            <a:r>
              <a:rPr lang="en-US" sz="3000" b="1" dirty="0"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3000" b="1" dirty="0"/>
              <a:t>.</a:t>
            </a:r>
            <a:r>
              <a:rPr lang="th-TH" sz="3000" b="1" dirty="0"/>
              <a:t>งานพิเศษ</a:t>
            </a:r>
            <a:endParaRPr lang="en-US" sz="3000" dirty="0"/>
          </a:p>
          <a:p>
            <a:r>
              <a:rPr lang="th-TH" sz="3000" dirty="0"/>
              <a:t>งานช่างโลหะ</a:t>
            </a:r>
            <a:endParaRPr lang="en-US" sz="3000" dirty="0"/>
          </a:p>
          <a:p>
            <a:r>
              <a:rPr lang="th-TH" sz="3000" dirty="0"/>
              <a:t>น้ำมันที่ใช้ภายในหม้อแปลง</a:t>
            </a:r>
            <a:endParaRPr lang="en-US" sz="3000" dirty="0"/>
          </a:p>
          <a:p>
            <a:r>
              <a:rPr lang="th-TH" sz="3000" dirty="0"/>
              <a:t>น้ำมันที่ถ่ายเทความร้อน</a:t>
            </a:r>
            <a:endParaRPr lang="en-US" sz="3000" dirty="0"/>
          </a:p>
          <a:p>
            <a:r>
              <a:rPr lang="th-TH" sz="3000" dirty="0"/>
              <a:t>น้ำมันขาว</a:t>
            </a:r>
            <a:endParaRPr lang="en-US" sz="3000" dirty="0"/>
          </a:p>
          <a:p>
            <a:r>
              <a:rPr lang="th-TH" sz="3000" dirty="0"/>
              <a:t>ผลิตภัณฑ์กันสนิม</a:t>
            </a:r>
            <a:endParaRPr lang="en-US" sz="3000" dirty="0"/>
          </a:p>
          <a:p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69331"/>
            <a:ext cx="3726160" cy="4023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32656"/>
            <a:ext cx="8892480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น้ำมันหล่อลื่นเครื่องยนต์ได้อย่างไร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8136904" cy="468052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       น้ำมันเครื่อง</a:t>
            </a:r>
            <a:r>
              <a:rPr lang="th-TH" sz="2800" b="1" dirty="0"/>
              <a:t>ที่อยู่ภายในอ่างน้ำมันเครื่อง</a:t>
            </a:r>
            <a:r>
              <a:rPr lang="en-US" sz="2800" b="1" dirty="0"/>
              <a:t>  </a:t>
            </a:r>
            <a:r>
              <a:rPr lang="th-TH" sz="2800" b="1" dirty="0"/>
              <a:t>จะถูกหล่อลื่นชิ้นส่วนต่างๆ</a:t>
            </a:r>
            <a:r>
              <a:rPr lang="en-US" sz="2800" b="1" dirty="0"/>
              <a:t>  </a:t>
            </a:r>
            <a:r>
              <a:rPr lang="th-TH" sz="2800" b="1" dirty="0"/>
              <a:t>ภายในเครื่องยนต์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ภายใต้แรงดันของปั้มน้ำมันเครื่องผ่านเครื่องกรองไปยังท่อรวมใหญ่</a:t>
            </a:r>
            <a:r>
              <a:rPr lang="en-US" sz="2800" b="1" dirty="0"/>
              <a:t> (Main  Oil Header ) </a:t>
            </a:r>
            <a:r>
              <a:rPr lang="th-TH" sz="2800" b="1" dirty="0"/>
              <a:t>แล้วจึงไหลผ่านที่เจาะรูไว้ไปยังแบ</a:t>
            </a:r>
            <a:r>
              <a:rPr lang="th-TH" sz="2800" b="1" dirty="0" err="1"/>
              <a:t>ริ่ง</a:t>
            </a:r>
            <a:r>
              <a:rPr lang="th-TH" sz="2800" b="1" dirty="0"/>
              <a:t>เพลาหลัก</a:t>
            </a:r>
            <a:r>
              <a:rPr lang="en-US" sz="2800" b="1" dirty="0"/>
              <a:t>  (Main Bearing)  </a:t>
            </a:r>
            <a:r>
              <a:rPr lang="th-TH" sz="2800" b="1" dirty="0"/>
              <a:t>และแบ</a:t>
            </a:r>
            <a:r>
              <a:rPr lang="th-TH" sz="2800" b="1" dirty="0" err="1"/>
              <a:t>ริ่ง</a:t>
            </a:r>
            <a:r>
              <a:rPr lang="th-TH" sz="2800" b="1" dirty="0"/>
              <a:t>เพลาลูกเบี้ยวในกรณีที่ใช้</a:t>
            </a:r>
            <a:r>
              <a:rPr lang="en-US" sz="2800" b="1" dirty="0"/>
              <a:t>  </a:t>
            </a:r>
            <a:r>
              <a:rPr lang="th-TH" sz="2800" b="1" dirty="0"/>
              <a:t>ไส้กรองอุดตัน</a:t>
            </a:r>
            <a:r>
              <a:rPr lang="en-US" sz="2800" b="1" dirty="0"/>
              <a:t>  </a:t>
            </a:r>
            <a:r>
              <a:rPr lang="th-TH" sz="2800" b="1" dirty="0" smtClean="0"/>
              <a:t>ทำให้</a:t>
            </a:r>
            <a:r>
              <a:rPr lang="th-TH" sz="2800" b="1" dirty="0"/>
              <a:t>น้ำมันเครื่องไหลผ่านลิ้น</a:t>
            </a:r>
            <a:r>
              <a:rPr lang="en-US" sz="2800" b="1" dirty="0"/>
              <a:t>  Bypass  </a:t>
            </a:r>
            <a:r>
              <a:rPr lang="th-TH" sz="2800" b="1" dirty="0"/>
              <a:t>ได้</a:t>
            </a:r>
            <a:r>
              <a:rPr lang="en-US" sz="2800" b="1" dirty="0"/>
              <a:t>  </a:t>
            </a:r>
            <a:r>
              <a:rPr lang="th-TH" sz="2800" b="1" dirty="0"/>
              <a:t>จากเมนแบ</a:t>
            </a:r>
            <a:r>
              <a:rPr lang="th-TH" sz="2800" b="1" dirty="0" err="1"/>
              <a:t>ริ่ง</a:t>
            </a:r>
            <a:r>
              <a:rPr lang="th-TH" sz="2800" b="1" dirty="0"/>
              <a:t>น้ำมันเครื่องจะไหลผ่านรูเพลาข้อเหวี่ยงไปยัง</a:t>
            </a:r>
            <a:r>
              <a:rPr lang="th-TH" sz="2800" b="1" dirty="0" smtClean="0"/>
              <a:t>ก้านสูบ</a:t>
            </a:r>
            <a:r>
              <a:rPr lang="th-TH" sz="2800" b="1" dirty="0"/>
              <a:t>จะไปหล่อลื่นผนังกระบอกสูบ</a:t>
            </a:r>
            <a:r>
              <a:rPr lang="en-US" sz="2800" b="1" dirty="0"/>
              <a:t>  </a:t>
            </a:r>
            <a:r>
              <a:rPr lang="th-TH" sz="2800" b="1" dirty="0"/>
              <a:t>ลูกสูบ  แหวนสูบ</a:t>
            </a:r>
            <a:r>
              <a:rPr lang="en-US" sz="2800" b="1" dirty="0"/>
              <a:t>  </a:t>
            </a:r>
            <a:r>
              <a:rPr lang="th-TH" sz="2800" b="1" dirty="0"/>
              <a:t>ลิ้นและกลไกลลิ้น</a:t>
            </a:r>
            <a:r>
              <a:rPr lang="en-US" sz="2800" b="1" dirty="0"/>
              <a:t>  </a:t>
            </a:r>
            <a:r>
              <a:rPr lang="th-TH" sz="2800" b="1" dirty="0"/>
              <a:t>แต่เมื่อเครื่องยนต์หยุด</a:t>
            </a:r>
            <a:r>
              <a:rPr lang="th-TH" sz="2800" b="1" dirty="0" smtClean="0"/>
              <a:t>ทำงานแล้ว</a:t>
            </a:r>
            <a:r>
              <a:rPr lang="en-US" sz="2800" b="1" dirty="0" smtClean="0"/>
              <a:t>  </a:t>
            </a:r>
            <a:r>
              <a:rPr lang="th-TH" sz="2800" b="1" dirty="0"/>
              <a:t>น้ำมันเครื่องก็จะไหลลงมาอยู่ที่อ่างน้ำมันเครื่องเช่นเดิม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472608" cy="1143000"/>
          </a:xfrm>
        </p:spPr>
        <p:txBody>
          <a:bodyPr/>
          <a:lstStyle/>
          <a:p>
            <a:r>
              <a:rPr lang="th-TH" dirty="0">
                <a:effectLst/>
              </a:rPr>
              <a:t>คุณสมบัติในการหล่อลื่น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8820472" cy="396044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น้ำมันเครื่อง</a:t>
            </a:r>
            <a:r>
              <a:rPr lang="th-TH" sz="2800" b="1" dirty="0"/>
              <a:t>ที่มีคุณภาพในการหล่อลื่นที่ดี</a:t>
            </a:r>
            <a:r>
              <a:rPr lang="en-US" sz="2800" b="1" dirty="0"/>
              <a:t>  </a:t>
            </a:r>
            <a:r>
              <a:rPr lang="th-TH" sz="2800" b="1" dirty="0"/>
              <a:t>จะขึ้นอยู่กับความหนืดของน้ำมันเป็นสิ่งแรกเยื่อบางๆ</a:t>
            </a:r>
            <a:r>
              <a:rPr lang="en-US" sz="2800" b="1" dirty="0"/>
              <a:t>   </a:t>
            </a:r>
            <a:r>
              <a:rPr lang="th-TH" sz="2800" b="1" dirty="0" smtClean="0"/>
              <a:t>ของน้ำมันเครื่อง</a:t>
            </a:r>
            <a:r>
              <a:rPr lang="th-TH" sz="2800" b="1" dirty="0"/>
              <a:t>จะทำหน้าที่เคลือบโลหะ</a:t>
            </a:r>
            <a:r>
              <a:rPr lang="en-US" sz="2800" b="1" dirty="0"/>
              <a:t>  </a:t>
            </a:r>
            <a:r>
              <a:rPr lang="th-TH" sz="2800" b="1" dirty="0"/>
              <a:t>ให้มีการเสียดสีกันโดยตรง</a:t>
            </a:r>
            <a:r>
              <a:rPr lang="en-US" sz="2800" b="1" dirty="0"/>
              <a:t>  </a:t>
            </a:r>
            <a:r>
              <a:rPr lang="th-TH" sz="2800" b="1" dirty="0"/>
              <a:t>ซึ่งเป็นสาเหตุทำให้เกิดการสึก</a:t>
            </a:r>
            <a:r>
              <a:rPr lang="th-TH" sz="2800" b="1" dirty="0" smtClean="0"/>
              <a:t>หรอความ</a:t>
            </a:r>
            <a:r>
              <a:rPr lang="th-TH" sz="2800" b="1" dirty="0"/>
              <a:t>หนาของเยื่อน้ำมันหล่อลื่นจะขึ้นอยู่กับความหนืด</a:t>
            </a:r>
            <a:r>
              <a:rPr lang="en-US" sz="2800" b="1" dirty="0"/>
              <a:t>  </a:t>
            </a:r>
            <a:r>
              <a:rPr lang="th-TH" sz="2800" b="1" dirty="0"/>
              <a:t>ถ้าความหนืดของน้ำมันหล่อลื่นสูงจะทำให้</a:t>
            </a:r>
            <a:r>
              <a:rPr lang="th-TH" sz="2800" b="1" dirty="0" smtClean="0"/>
              <a:t>เยื่อน้ำมัน</a:t>
            </a:r>
            <a:r>
              <a:rPr lang="th-TH" sz="2800" b="1" dirty="0"/>
              <a:t>มีความหนามาก</a:t>
            </a:r>
            <a:r>
              <a:rPr lang="en-US" sz="2800" b="1" dirty="0"/>
              <a:t>  </a:t>
            </a:r>
            <a:r>
              <a:rPr lang="th-TH" sz="2800" b="1" dirty="0"/>
              <a:t>น้ำทันหล่อลื่นที่ดีจะต้องมีคุณสมบัติในการรักษาความหนาของเยื่อน้ำมัน</a:t>
            </a:r>
            <a:r>
              <a:rPr lang="en-US" sz="2800" b="1" dirty="0"/>
              <a:t>  </a:t>
            </a:r>
            <a:r>
              <a:rPr lang="th-TH" sz="2800" b="1" dirty="0" smtClean="0"/>
              <a:t>ให้เกือบ</a:t>
            </a:r>
            <a:r>
              <a:rPr lang="th-TH" sz="2800" b="1" dirty="0"/>
              <a:t>คงที่อยู่ได้ในทุกๆ อุณหภูมิ</a:t>
            </a:r>
            <a:r>
              <a:rPr lang="en-US" sz="2800" b="1" dirty="0"/>
              <a:t>  </a:t>
            </a:r>
            <a:r>
              <a:rPr lang="th-TH" sz="2800" b="1" dirty="0"/>
              <a:t>คือ</a:t>
            </a:r>
            <a:r>
              <a:rPr lang="en-US" sz="2800" b="1" dirty="0"/>
              <a:t>  </a:t>
            </a:r>
            <a:r>
              <a:rPr lang="th-TH" sz="2800" b="1" dirty="0"/>
              <a:t>ไม่บางจนเกินไป</a:t>
            </a:r>
            <a:r>
              <a:rPr lang="en-US" sz="2800" b="1" dirty="0"/>
              <a:t>  (</a:t>
            </a:r>
            <a:r>
              <a:rPr lang="th-TH" sz="2800" b="1" dirty="0"/>
              <a:t>ข้นมาก</a:t>
            </a:r>
            <a:r>
              <a:rPr lang="en-US" sz="2800" b="1" dirty="0"/>
              <a:t>)  </a:t>
            </a:r>
            <a:r>
              <a:rPr lang="th-TH" sz="2800" b="1" dirty="0"/>
              <a:t>เมื่ออุณหภูมิต่ำ</a:t>
            </a:r>
            <a:r>
              <a:rPr lang="en-US" sz="2800" b="1" dirty="0"/>
              <a:t>  </a:t>
            </a:r>
            <a:r>
              <a:rPr lang="th-TH" sz="2800" b="1" dirty="0"/>
              <a:t>น้ำมันหล่อลื่นที่</a:t>
            </a:r>
            <a:r>
              <a:rPr lang="th-TH" sz="2800" b="1" dirty="0" smtClean="0"/>
              <a:t>มีคุณสมบัติ</a:t>
            </a:r>
            <a:r>
              <a:rPr lang="th-TH" sz="2800" b="1" dirty="0"/>
              <a:t>เช่นนี้</a:t>
            </a:r>
            <a:r>
              <a:rPr lang="en-US" sz="2800" b="1" dirty="0"/>
              <a:t>  </a:t>
            </a:r>
            <a:r>
              <a:rPr lang="th-TH" sz="2800" b="1" dirty="0"/>
              <a:t>เรียกว่า</a:t>
            </a:r>
            <a:r>
              <a:rPr lang="en-US" sz="2800" b="1" dirty="0"/>
              <a:t>  </a:t>
            </a:r>
            <a:r>
              <a:rPr lang="th-TH" sz="2800" b="1" dirty="0"/>
              <a:t>มีดัชนีความหนืดสูง</a:t>
            </a:r>
            <a:endParaRPr lang="en-US" sz="2800" b="1" dirty="0"/>
          </a:p>
          <a:p>
            <a:endParaRPr lang="th-TH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93096"/>
            <a:ext cx="3888432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3" y="1268760"/>
            <a:ext cx="8424936" cy="4785712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</a:t>
            </a:r>
            <a:r>
              <a:rPr lang="th-TH" sz="2800" b="1" dirty="0"/>
              <a:t>เครื่องยนต์ที่มีการเผาไหม้ภายใน</a:t>
            </a:r>
            <a:r>
              <a:rPr lang="en-US" sz="2800" b="1" dirty="0"/>
              <a:t>  </a:t>
            </a:r>
            <a:r>
              <a:rPr lang="th-TH" sz="2800" b="1" dirty="0"/>
              <a:t>จะมีเขม่าเกิดขึ้นหลังการเผาไหม้ของเชื้อเพลิงบางส่วนก็จะรั่ว</a:t>
            </a:r>
            <a:r>
              <a:rPr lang="th-TH" sz="2800" b="1" dirty="0" smtClean="0"/>
              <a:t>ผ่านแหวนลูกสูบ</a:t>
            </a:r>
            <a:r>
              <a:rPr lang="en-US" sz="2800" b="1" dirty="0" smtClean="0"/>
              <a:t>  </a:t>
            </a:r>
            <a:r>
              <a:rPr lang="th-TH" sz="2800" b="1" dirty="0" smtClean="0"/>
              <a:t>และผนังลูกสูบขึ้นไปอยู่ฝาครอบวาล์ว</a:t>
            </a:r>
            <a:r>
              <a:rPr lang="en-US" sz="2800" b="1" dirty="0" smtClean="0"/>
              <a:t>  </a:t>
            </a:r>
            <a:r>
              <a:rPr lang="th-TH" sz="2800" b="1" dirty="0" smtClean="0"/>
              <a:t>ตลอดจนส่วนอื่นๆ ภายในเครื่องยนต์น้ำมัน หล่อลื่นที่ดีจะต้องสามารถชะล้างสิ่งสกปรกออกจากผิวของโลหะได้</a:t>
            </a:r>
            <a:r>
              <a:rPr lang="en-US" sz="2800" b="1" dirty="0" smtClean="0"/>
              <a:t>  </a:t>
            </a:r>
            <a:r>
              <a:rPr lang="th-TH" sz="2800" b="1" dirty="0" smtClean="0"/>
              <a:t>นอกจากนี้ยังต้องมีคุณสมบัติในการกระจายเขม่าสิ่งสกปรก</a:t>
            </a:r>
            <a:r>
              <a:rPr lang="en-US" sz="2800" b="1" dirty="0" smtClean="0"/>
              <a:t>  </a:t>
            </a:r>
            <a:r>
              <a:rPr lang="th-TH" sz="2800" b="1" dirty="0" smtClean="0"/>
              <a:t>ไม่ให้รวมตัวกันเป็นก้อน</a:t>
            </a:r>
            <a:r>
              <a:rPr lang="en-US" sz="2800" b="1" dirty="0" smtClean="0"/>
              <a:t>  </a:t>
            </a:r>
            <a:r>
              <a:rPr lang="th-TH" sz="2800" b="1" dirty="0" smtClean="0"/>
              <a:t>สิ่งสกปรกเหล่นนี้จะต้องรวมตัววนเวียนอยู่ในน้ำมันหล่อลื่น</a:t>
            </a:r>
            <a:r>
              <a:rPr lang="en-US" sz="2800" b="1" dirty="0" smtClean="0"/>
              <a:t>  </a:t>
            </a:r>
            <a:r>
              <a:rPr lang="th-TH" sz="2800" b="1" dirty="0" smtClean="0"/>
              <a:t>โดยไม่มีการตกตะกอน</a:t>
            </a:r>
            <a:r>
              <a:rPr lang="en-US" sz="2800" b="1" dirty="0" smtClean="0"/>
              <a:t>  </a:t>
            </a:r>
            <a:r>
              <a:rPr lang="th-TH" sz="2800" b="1" dirty="0" smtClean="0"/>
              <a:t>และรอการถูกถ่ายออกจากเครื่องยนต์</a:t>
            </a:r>
            <a:r>
              <a:rPr lang="en-US" sz="2800" b="1" dirty="0" smtClean="0"/>
              <a:t>  </a:t>
            </a:r>
            <a:r>
              <a:rPr lang="th-TH" sz="2800" b="1" dirty="0" smtClean="0"/>
              <a:t>เมื่อมีการเปลี่ยนน้ำมันเครื่อง</a:t>
            </a:r>
            <a:r>
              <a:rPr lang="en-US" sz="2800" b="1" dirty="0" smtClean="0"/>
              <a:t>  </a:t>
            </a:r>
            <a:r>
              <a:rPr lang="th-TH" sz="2800" b="1" dirty="0" smtClean="0"/>
              <a:t>ซึ่งจะสังเกตได้ว่าเครื่องที่ใช้แล้วจะมีสีดำ</a:t>
            </a:r>
            <a:r>
              <a:rPr lang="en-US" sz="2800" b="1" dirty="0" smtClean="0"/>
              <a:t>  </a:t>
            </a:r>
            <a:r>
              <a:rPr lang="th-TH" sz="2800" b="1" dirty="0" smtClean="0"/>
              <a:t>เป็นการแสดงว่าน้ำมันหล่อลื่นได้ทำหน้าที่ในการชะล้างสิ่งสกปรกภายในเครื่องยนต์อย่างสมบูรณแล้ว</a:t>
            </a:r>
            <a:endParaRPr lang="en-US" sz="2800" b="1" dirty="0" smtClean="0"/>
          </a:p>
          <a:p>
            <a:endParaRPr lang="th-TH" dirty="0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5576" y="389943"/>
            <a:ext cx="78488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/>
              <a:t>คุณสมบัติในการรักษาความสะอาด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016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198296" cy="1143000"/>
          </a:xfrm>
        </p:spPr>
        <p:txBody>
          <a:bodyPr/>
          <a:lstStyle/>
          <a:p>
            <a:r>
              <a:rPr lang="th-TH" dirty="0">
                <a:effectLst/>
              </a:rPr>
              <a:t>คุณสมบัติในการระบายความร้อน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352928" cy="3474720"/>
          </a:xfrm>
        </p:spPr>
        <p:txBody>
          <a:bodyPr>
            <a:normAutofit fontScale="92500"/>
          </a:bodyPr>
          <a:lstStyle/>
          <a:p>
            <a:r>
              <a:rPr lang="th-TH" sz="2800" b="1" dirty="0" smtClean="0"/>
              <a:t>       น้ำมันเครื่อง</a:t>
            </a:r>
            <a:r>
              <a:rPr lang="th-TH" sz="2800" b="1" dirty="0"/>
              <a:t>ถูกส่งไปหล่อลื่นชิ้นส่วนต่างๆ</a:t>
            </a:r>
            <a:r>
              <a:rPr lang="en-US" sz="2800" b="1" dirty="0"/>
              <a:t>  </a:t>
            </a:r>
            <a:r>
              <a:rPr lang="th-TH" sz="2800" b="1" dirty="0"/>
              <a:t>ภายในเครื่องยนต์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เช่น</a:t>
            </a:r>
            <a:r>
              <a:rPr lang="en-US" sz="2800" b="1" dirty="0"/>
              <a:t>  </a:t>
            </a:r>
            <a:r>
              <a:rPr lang="th-TH" sz="2800" b="1" dirty="0"/>
              <a:t>ลูกสูบ</a:t>
            </a:r>
            <a:r>
              <a:rPr lang="en-US" sz="2800" b="1" dirty="0"/>
              <a:t>  </a:t>
            </a:r>
            <a:r>
              <a:rPr lang="th-TH" sz="2800" b="1" dirty="0"/>
              <a:t>แหวนลูกสูบ</a:t>
            </a:r>
            <a:r>
              <a:rPr lang="en-US" sz="2800" b="1" dirty="0"/>
              <a:t>  </a:t>
            </a:r>
            <a:r>
              <a:rPr lang="th-TH" sz="2800" b="1" dirty="0"/>
              <a:t>เพลาข้อเหวี่ยง</a:t>
            </a:r>
            <a:r>
              <a:rPr lang="en-US" sz="2800" b="1" dirty="0"/>
              <a:t>  </a:t>
            </a:r>
            <a:r>
              <a:rPr lang="th-TH" sz="2800" b="1" dirty="0"/>
              <a:t>และกลไกยกลิ้น</a:t>
            </a:r>
            <a:r>
              <a:rPr lang="en-US" sz="2800" b="1" dirty="0"/>
              <a:t>  </a:t>
            </a:r>
            <a:r>
              <a:rPr lang="th-TH" sz="2800" b="1" dirty="0"/>
              <a:t>เป็นต้น</a:t>
            </a:r>
            <a:r>
              <a:rPr lang="en-US" sz="2800" b="1" dirty="0"/>
              <a:t>  </a:t>
            </a:r>
            <a:r>
              <a:rPr lang="th-TH" sz="2800" b="1" dirty="0"/>
              <a:t>ความร้อนที่เกิดจากการเผาไหม้จะถูกถ่ายเทออกจากเครื่องยนต์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โดยอาศัยน้ำมันเครื่องจะเป็นอีกตัวช่วยหนึ่ง</a:t>
            </a:r>
            <a:r>
              <a:rPr lang="en-US" sz="2800" b="1" dirty="0"/>
              <a:t>  </a:t>
            </a:r>
            <a:r>
              <a:rPr lang="th-TH" sz="2800" b="1" dirty="0"/>
              <a:t>ความร้อนภายในเครื่องยนต์จะถูกระบายออกโดยอาศัยน้ำมันเครื่องเป็นการถ่ายเท</a:t>
            </a:r>
            <a:r>
              <a:rPr lang="en-US" sz="2800" b="1" dirty="0"/>
              <a:t>  </a:t>
            </a:r>
            <a:r>
              <a:rPr lang="th-TH" sz="2800" b="1" dirty="0"/>
              <a:t>จึงทำให้อุณหภูมิของน้ำมันเครื่องค่อนข้างสูง</a:t>
            </a:r>
            <a:r>
              <a:rPr lang="en-US" sz="2800" b="1" dirty="0"/>
              <a:t>  </a:t>
            </a:r>
            <a:r>
              <a:rPr lang="th-TH" sz="2800" b="1" dirty="0"/>
              <a:t>อุณหภูมิที่สูงทำให้อัตราการรวมตัวระหว่างน้ำมันกับออกซิเจนภายในอากาศเร็วขึ้น</a:t>
            </a:r>
            <a:r>
              <a:rPr lang="en-US" sz="2800" b="1" dirty="0"/>
              <a:t>  </a:t>
            </a:r>
            <a:r>
              <a:rPr lang="th-TH" sz="2800" b="1" dirty="0"/>
              <a:t>ด้วยเหตุนี้น้ำมันเครื่องที่ดีจะต้องมีสารเคมีเพิ่มคุณภาพในการป้องกันการรวมตัวกับออกซิเจนเพื่อยืดอายุการใช้งานให้ยาวนานขึ้น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4488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7" y="116632"/>
            <a:ext cx="8208912" cy="1143000"/>
          </a:xfrm>
        </p:spPr>
        <p:txBody>
          <a:bodyPr/>
          <a:lstStyle/>
          <a:p>
            <a:pPr algn="ctr"/>
            <a:r>
              <a:rPr lang="th-TH" sz="4800" dirty="0">
                <a:effectLst/>
              </a:rPr>
              <a:t>คุณสมบัติในการป้องกันสนิม</a:t>
            </a:r>
            <a:r>
              <a:rPr lang="th-TH" sz="4800" dirty="0" smtClean="0">
                <a:effectLst/>
              </a:rPr>
              <a:t>และ</a:t>
            </a:r>
            <a:br>
              <a:rPr lang="th-TH" sz="4800" dirty="0" smtClean="0">
                <a:effectLst/>
              </a:rPr>
            </a:br>
            <a:r>
              <a:rPr lang="th-TH" sz="4800" dirty="0" smtClean="0">
                <a:effectLst/>
              </a:rPr>
              <a:t>การ</a:t>
            </a:r>
            <a:r>
              <a:rPr lang="th-TH" sz="4800" dirty="0">
                <a:effectLst/>
              </a:rPr>
              <a:t>กัดกร่อน</a:t>
            </a:r>
            <a:r>
              <a:rPr lang="en-US" sz="4800" dirty="0">
                <a:effectLst/>
              </a:rPr>
              <a:t/>
            </a:r>
            <a:br>
              <a:rPr lang="en-US" sz="4800" dirty="0">
                <a:effectLst/>
              </a:rPr>
            </a:br>
            <a:r>
              <a:rPr lang="en-US" sz="4800" dirty="0"/>
              <a:t/>
            </a:r>
            <a:br>
              <a:rPr lang="en-US" sz="4800" dirty="0"/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1817440"/>
            <a:ext cx="8856984" cy="504056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</a:t>
            </a:r>
            <a:r>
              <a:rPr lang="th-TH" sz="2800" b="1" dirty="0"/>
              <a:t>เมื่อเราเริ่มสตาร์ทเครื่องยนต์ให้ติดครั้งแรกๆ</a:t>
            </a:r>
            <a:r>
              <a:rPr lang="en-US" sz="2800" b="1" dirty="0"/>
              <a:t>  </a:t>
            </a:r>
            <a:r>
              <a:rPr lang="th-TH" sz="2800" b="1" dirty="0"/>
              <a:t>ซึ่งในขณะที่เครื่องยนต์และน้ำมันเครื่องยังเย็นอยู่</a:t>
            </a:r>
            <a:r>
              <a:rPr lang="en-US" sz="2800" b="1" dirty="0"/>
              <a:t>  </a:t>
            </a:r>
            <a:r>
              <a:rPr lang="th-TH" sz="2800" b="1" dirty="0"/>
              <a:t>การ</a:t>
            </a:r>
            <a:r>
              <a:rPr lang="th-TH" sz="2800" b="1" dirty="0" smtClean="0"/>
              <a:t>เผาใหม่</a:t>
            </a:r>
            <a:r>
              <a:rPr lang="th-TH" sz="2800" b="1" dirty="0"/>
              <a:t>ของเชื้อเพลิงจะยังไม่สมบูรณ์เท่าที่ควร</a:t>
            </a:r>
            <a:r>
              <a:rPr lang="en-US" sz="2800" b="1" dirty="0"/>
              <a:t>  </a:t>
            </a:r>
            <a:r>
              <a:rPr lang="th-TH" sz="2800" b="1" dirty="0"/>
              <a:t>ทำให้มีแก๊สและไอน้ำเกิดจากการเผาไหม้รั่วผ่าน</a:t>
            </a:r>
            <a:r>
              <a:rPr lang="th-TH" sz="2800" b="1" dirty="0" smtClean="0"/>
              <a:t>แหวลูกสูบ</a:t>
            </a:r>
            <a:r>
              <a:rPr lang="en-US" sz="2800" b="1" dirty="0" smtClean="0"/>
              <a:t>  </a:t>
            </a:r>
            <a:r>
              <a:rPr lang="th-TH" sz="2800" b="1" dirty="0"/>
              <a:t>ลงไปยังส่วนล่างของเครื่องยนต์มากกว่าปกติ</a:t>
            </a:r>
            <a:r>
              <a:rPr lang="en-US" sz="2800" b="1" dirty="0"/>
              <a:t>  </a:t>
            </a:r>
            <a:r>
              <a:rPr lang="th-TH" sz="2800" b="1" dirty="0"/>
              <a:t>แก๊สที่รั่วผ่านลูกสูบเหล่านี้จะไปรวมตัวกันกับ</a:t>
            </a:r>
            <a:r>
              <a:rPr lang="th-TH" sz="2800" b="1" dirty="0" smtClean="0"/>
              <a:t>ไอน้ำ</a:t>
            </a:r>
            <a:r>
              <a:rPr lang="en-US" sz="2800" b="1" dirty="0" smtClean="0"/>
              <a:t>  </a:t>
            </a:r>
            <a:r>
              <a:rPr lang="th-TH" sz="2800" b="1" dirty="0"/>
              <a:t>กลายเป็นกรดซึ่งสามารถกัดกร่อนชิ้นส่วนของเครื่องยนต์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และยังทำให้เกิดเป็นสนิมได้</a:t>
            </a:r>
            <a:r>
              <a:rPr lang="en-US" sz="2800" b="1" dirty="0"/>
              <a:t>  </a:t>
            </a:r>
            <a:r>
              <a:rPr lang="th-TH" sz="2800" b="1" dirty="0"/>
              <a:t>สารเคมี</a:t>
            </a:r>
            <a:r>
              <a:rPr lang="th-TH" sz="2800" b="1" dirty="0" smtClean="0"/>
              <a:t>จะช่วย</a:t>
            </a:r>
            <a:r>
              <a:rPr lang="th-TH" sz="2800" b="1" dirty="0"/>
              <a:t>ป้องกันไม่ให้เหล็กเป็นสนิม</a:t>
            </a:r>
            <a:r>
              <a:rPr lang="en-US" sz="2800" b="1" dirty="0"/>
              <a:t>  </a:t>
            </a:r>
            <a:r>
              <a:rPr lang="th-TH" sz="2800" b="1" dirty="0"/>
              <a:t>และต้านทานการกัดกร่อนที่เป็นอันตราย</a:t>
            </a:r>
            <a:r>
              <a:rPr lang="th-TH" sz="2800" b="1" dirty="0" err="1"/>
              <a:t>เหล่าน</a:t>
            </a:r>
            <a:r>
              <a:rPr lang="th-TH" sz="2800" b="1" dirty="0"/>
              <a:t>นี้ทำให้เครื่องยนต์มี</a:t>
            </a:r>
            <a:r>
              <a:rPr lang="th-TH" sz="2800" b="1" dirty="0" smtClean="0"/>
              <a:t>อายุการ</a:t>
            </a:r>
            <a:r>
              <a:rPr lang="th-TH" sz="2800" b="1" dirty="0"/>
              <a:t>ใช้งานยาวนานขึ้น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1795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488832" cy="1143000"/>
          </a:xfrm>
        </p:spPr>
        <p:txBody>
          <a:bodyPr/>
          <a:lstStyle/>
          <a:p>
            <a:r>
              <a:rPr lang="th-TH" dirty="0">
                <a:effectLst/>
              </a:rPr>
              <a:t>ระบบวิดสาด</a:t>
            </a:r>
            <a:r>
              <a:rPr lang="en-US" dirty="0">
                <a:effectLst/>
              </a:rPr>
              <a:t>  (Splash </a:t>
            </a:r>
            <a:r>
              <a:rPr lang="en-US" dirty="0" err="1">
                <a:effectLst/>
              </a:rPr>
              <a:t>systen</a:t>
            </a:r>
            <a:r>
              <a:rPr lang="en-US" dirty="0">
                <a:effectLst/>
              </a:rPr>
              <a:t>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8496944" cy="3978776"/>
          </a:xfrm>
        </p:spPr>
        <p:txBody>
          <a:bodyPr>
            <a:normAutofit/>
          </a:bodyPr>
          <a:lstStyle/>
          <a:p>
            <a:r>
              <a:rPr lang="th-TH" sz="2800" dirty="0" smtClean="0"/>
              <a:t>          ระบบ</a:t>
            </a:r>
            <a:r>
              <a:rPr lang="th-TH" sz="2800" dirty="0"/>
              <a:t>หล่อลื่นแบบนี้จะใช้กับเครื่องยนต์เล็กและเครื่องยนต์สมัยก่อน</a:t>
            </a:r>
            <a:r>
              <a:rPr lang="en-US" sz="2800" dirty="0"/>
              <a:t>  </a:t>
            </a:r>
            <a:r>
              <a:rPr lang="th-TH" sz="2800" dirty="0"/>
              <a:t>สำหรับเครื่องยนต์เล็กจะมิช้อนติดตั้งอยู่ฝาครอบแบ</a:t>
            </a:r>
            <a:r>
              <a:rPr lang="th-TH" sz="2800" dirty="0" err="1"/>
              <a:t>ริ่ง</a:t>
            </a:r>
            <a:r>
              <a:rPr lang="th-TH" sz="2800" dirty="0"/>
              <a:t>ก้านสูบ</a:t>
            </a:r>
            <a:r>
              <a:rPr lang="en-US" sz="2800" dirty="0"/>
              <a:t>  </a:t>
            </a:r>
            <a:r>
              <a:rPr lang="th-TH" sz="2800" dirty="0"/>
              <a:t>ในขณะที่เครื่องยนต์หมุน</a:t>
            </a:r>
            <a:r>
              <a:rPr lang="en-US" sz="2800" dirty="0"/>
              <a:t>  </a:t>
            </a:r>
            <a:r>
              <a:rPr lang="th-TH" sz="2800" dirty="0"/>
              <a:t>ช้อนจะทำหน้าที่วิดสาดน้ำมันเครื่องเข้าไปทางรูที่ฝาครอบแบ</a:t>
            </a:r>
            <a:r>
              <a:rPr lang="th-TH" sz="2800" dirty="0" err="1"/>
              <a:t>ริ่ง</a:t>
            </a:r>
            <a:r>
              <a:rPr lang="th-TH" sz="2800" dirty="0"/>
              <a:t>เพื่อหล่อลื่นแบ</a:t>
            </a:r>
            <a:r>
              <a:rPr lang="th-TH" sz="2800" dirty="0" err="1"/>
              <a:t>ริ่ง</a:t>
            </a:r>
            <a:r>
              <a:rPr lang="en-US" sz="2800" dirty="0"/>
              <a:t>  </a:t>
            </a:r>
            <a:r>
              <a:rPr lang="th-TH" sz="2800" dirty="0"/>
              <a:t>น้ำมันหล่อลื่นอีกส่วนหนึ่งจะถูกสาดขึ้นไปบนผนังกระบอกสูบ</a:t>
            </a:r>
            <a:r>
              <a:rPr lang="en-US" sz="2800" dirty="0"/>
              <a:t>  </a:t>
            </a:r>
            <a:r>
              <a:rPr lang="th-TH" sz="2800" dirty="0"/>
              <a:t>ลูกสูบ</a:t>
            </a:r>
            <a:r>
              <a:rPr lang="en-US" sz="2800" dirty="0"/>
              <a:t>  </a:t>
            </a:r>
            <a:r>
              <a:rPr lang="th-TH" sz="2800" dirty="0"/>
              <a:t>เพลาลูกเบี้ยว</a:t>
            </a:r>
            <a:r>
              <a:rPr lang="en-US" sz="2800" dirty="0"/>
              <a:t>  </a:t>
            </a:r>
            <a:r>
              <a:rPr lang="th-TH" sz="2800" dirty="0"/>
              <a:t>และกลไกลิ้นสำหรับเครื่องยนต์จะมีปั๊มน้ำมันหล่อลื่น</a:t>
            </a:r>
            <a:r>
              <a:rPr lang="en-US" sz="2800" dirty="0"/>
              <a:t>  </a:t>
            </a:r>
            <a:r>
              <a:rPr lang="th-TH" sz="2800" dirty="0"/>
              <a:t>เพื่ออัดดันน้ำมันไปอัดลื่นแบ</a:t>
            </a:r>
            <a:r>
              <a:rPr lang="th-TH" sz="2800" dirty="0" err="1"/>
              <a:t>ริ่ง</a:t>
            </a:r>
            <a:r>
              <a:rPr lang="th-TH" sz="2800" dirty="0"/>
              <a:t>เพลาข้อเหวี่ยง</a:t>
            </a:r>
            <a:r>
              <a:rPr lang="en-US" sz="2800" dirty="0"/>
              <a:t>  </a:t>
            </a:r>
            <a:r>
              <a:rPr lang="th-TH" sz="2800" dirty="0"/>
              <a:t>น้ำมันหล่อลื่นอีกส่วนหนึ่งจะจ่าย</a:t>
            </a:r>
            <a:r>
              <a:rPr lang="th-TH" sz="2800" dirty="0" smtClean="0"/>
              <a:t>ไปยัง</a:t>
            </a:r>
            <a:r>
              <a:rPr lang="th-TH" sz="2800" dirty="0"/>
              <a:t>แอ่งเล็กๆ</a:t>
            </a:r>
            <a:r>
              <a:rPr lang="en-US" sz="2800" dirty="0"/>
              <a:t>  </a:t>
            </a:r>
            <a:r>
              <a:rPr lang="th-TH" sz="2800" dirty="0"/>
              <a:t>เพื่อใช้ช้อนที่ฝาครอบแบ</a:t>
            </a:r>
            <a:r>
              <a:rPr lang="th-TH" sz="2800" dirty="0" err="1"/>
              <a:t>ริ่ง</a:t>
            </a:r>
            <a:r>
              <a:rPr lang="th-TH" sz="2800" dirty="0"/>
              <a:t>ก้านสูบวิดสาดน้ำมันหล่อลื่นไปหล่อลื่นชิ้นส่วนต่างๆ และช่วยระบายความร้อนออกจากกระบอกสูบ ชุดลูกสูบ</a:t>
            </a:r>
            <a:r>
              <a:rPr lang="en-US" sz="2800" dirty="0"/>
              <a:t>  </a:t>
            </a:r>
            <a:r>
              <a:rPr lang="th-TH" sz="2800" dirty="0"/>
              <a:t>และกลไกลิ้นอีกด้วย</a:t>
            </a:r>
            <a:endParaRPr lang="en-US" sz="2800" dirty="0"/>
          </a:p>
          <a:p>
            <a:endParaRPr lang="th-TH" dirty="0"/>
          </a:p>
        </p:txBody>
      </p:sp>
      <p:pic>
        <p:nvPicPr>
          <p:cNvPr id="4" name="Picture 2" descr="http://t0.gstatic.com/images?q=tbn:ANd9GcTBh30xX6U-ATCnodApd6h7C_Wm-Zc921dJQ6ueN6a-B8d4YN5C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548187"/>
            <a:ext cx="2867025" cy="2238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082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1143000"/>
          </a:xfrm>
        </p:spPr>
        <p:txBody>
          <a:bodyPr/>
          <a:lstStyle/>
          <a:p>
            <a:r>
              <a:rPr lang="th-TH" dirty="0">
                <a:effectLst/>
              </a:rPr>
              <a:t>ระบบกำลังดัน</a:t>
            </a:r>
            <a:r>
              <a:rPr lang="en-US" dirty="0">
                <a:effectLst/>
              </a:rPr>
              <a:t>  (Pressure feed system) </a:t>
            </a:r>
            <a:endParaRPr lang="th-TH" dirty="0"/>
          </a:p>
        </p:txBody>
      </p:sp>
      <p:pic>
        <p:nvPicPr>
          <p:cNvPr id="4" name="ตัวแทนเนื้อหา 3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76338"/>
            <a:ext cx="3716486" cy="35053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สี่เหลี่ยมผืนผ้า 4"/>
          <p:cNvSpPr/>
          <p:nvPr/>
        </p:nvSpPr>
        <p:spPr>
          <a:xfrm>
            <a:off x="2555776" y="5445224"/>
            <a:ext cx="3935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แสดงระบบหล่อลื่นแบบใช้กำลังดัน</a:t>
            </a:r>
          </a:p>
        </p:txBody>
      </p:sp>
    </p:spTree>
    <p:extLst>
      <p:ext uri="{BB962C8B-B14F-4D97-AF65-F5344CB8AC3E}">
        <p14:creationId xmlns:p14="http://schemas.microsoft.com/office/powerpoint/2010/main" val="109572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488832" cy="1143000"/>
          </a:xfrm>
        </p:spPr>
        <p:txBody>
          <a:bodyPr/>
          <a:lstStyle/>
          <a:p>
            <a:r>
              <a:rPr lang="th-TH" dirty="0">
                <a:effectLst/>
              </a:rPr>
              <a:t>กรองน้ำมันเครื่อง</a:t>
            </a:r>
            <a:r>
              <a:rPr lang="en-US" dirty="0">
                <a:effectLst/>
              </a:rPr>
              <a:t>  ( Oil  filter)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484784"/>
            <a:ext cx="8424936" cy="3474720"/>
          </a:xfrm>
        </p:spPr>
        <p:txBody>
          <a:bodyPr>
            <a:normAutofit/>
          </a:bodyPr>
          <a:lstStyle/>
          <a:p>
            <a:r>
              <a:rPr lang="th-TH" sz="2800" b="1" dirty="0"/>
              <a:t>กรองน้ำมันเครื่อง</a:t>
            </a:r>
            <a:r>
              <a:rPr lang="en-US" sz="2800" b="1" dirty="0"/>
              <a:t>  </a:t>
            </a:r>
            <a:r>
              <a:rPr lang="th-TH" sz="2800" b="1" dirty="0"/>
              <a:t>ทำหน้าที่กรองหรือดักสิ่งสกปรก</a:t>
            </a:r>
            <a:r>
              <a:rPr lang="en-US" sz="2800" b="1" dirty="0"/>
              <a:t>  </a:t>
            </a:r>
            <a:r>
              <a:rPr lang="th-TH" sz="2800" b="1" dirty="0"/>
              <a:t>ที่ปนมากับน้ำมันหล่อลื่นภายใน</a:t>
            </a:r>
            <a:r>
              <a:rPr lang="th-TH" sz="2800" b="1" dirty="0" smtClean="0"/>
              <a:t>เครื่องยนต์เช่น</a:t>
            </a:r>
            <a:r>
              <a:rPr lang="en-US" sz="2800" b="1" dirty="0" smtClean="0"/>
              <a:t>  </a:t>
            </a:r>
            <a:r>
              <a:rPr lang="th-TH" sz="2800" b="1" dirty="0"/>
              <a:t>เศษโลหะชิ้นเล็ก</a:t>
            </a:r>
            <a:r>
              <a:rPr lang="en-US" sz="2800" b="1" dirty="0"/>
              <a:t>  </a:t>
            </a:r>
            <a:r>
              <a:rPr lang="th-TH" sz="2800" b="1" dirty="0"/>
              <a:t>เป็นต้น</a:t>
            </a:r>
            <a:r>
              <a:rPr lang="en-US" sz="2800" b="1" dirty="0"/>
              <a:t>  </a:t>
            </a:r>
            <a:r>
              <a:rPr lang="th-TH" sz="2800" b="1" dirty="0"/>
              <a:t>สิ่งสกปรกเหล่านี้จำเป็นอย่างยิ่งที่จะแยกออกมาจาก</a:t>
            </a:r>
            <a:r>
              <a:rPr lang="th-TH" sz="2800" b="1" dirty="0" smtClean="0"/>
              <a:t>น้ำมันหล่อลื่นเครื่องยนต์</a:t>
            </a:r>
            <a:r>
              <a:rPr lang="en-US" sz="2800" b="1" dirty="0" smtClean="0"/>
              <a:t>  </a:t>
            </a:r>
            <a:r>
              <a:rPr lang="th-TH" sz="2800" b="1" dirty="0"/>
              <a:t>ก่อนที่จะส่งไปหล่อลื่นชิ้นส่วนต่างๆ</a:t>
            </a:r>
            <a:r>
              <a:rPr lang="en-US" sz="2800" b="1" dirty="0"/>
              <a:t>  </a:t>
            </a:r>
            <a:r>
              <a:rPr lang="th-TH" sz="2800" b="1" dirty="0"/>
              <a:t>ภายในเครื่องยนต์</a:t>
            </a:r>
            <a:r>
              <a:rPr lang="en-US" sz="2800" b="1" dirty="0"/>
              <a:t> </a:t>
            </a:r>
            <a:endParaRPr lang="th-TH" sz="2800" b="1" dirty="0"/>
          </a:p>
        </p:txBody>
      </p:sp>
      <p:pic>
        <p:nvPicPr>
          <p:cNvPr id="4" name="รูปภาพ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84984"/>
            <a:ext cx="3655293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45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131840" y="332656"/>
            <a:ext cx="1933600" cy="1143000"/>
          </a:xfrm>
        </p:spPr>
        <p:txBody>
          <a:bodyPr/>
          <a:lstStyle/>
          <a:p>
            <a:r>
              <a:rPr lang="th-TH" dirty="0">
                <a:effectLst/>
              </a:rPr>
              <a:t>สรุป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628800"/>
            <a:ext cx="8136904" cy="3474720"/>
          </a:xfrm>
        </p:spPr>
        <p:txBody>
          <a:bodyPr>
            <a:noAutofit/>
          </a:bodyPr>
          <a:lstStyle/>
          <a:p>
            <a:r>
              <a:rPr lang="th-TH" sz="2800" b="1" dirty="0"/>
              <a:t>ระบบหล่อลื่นของเครื่องยนต์เป็นระบบที่มีความสำคัญ การที่ชิ้นส่วนของเครื่องยนต์หมุน</a:t>
            </a:r>
            <a:r>
              <a:rPr lang="th-TH" sz="2800" b="1" dirty="0" smtClean="0"/>
              <a:t>หรือเคลื่อนที่ </a:t>
            </a:r>
            <a:r>
              <a:rPr lang="th-TH" sz="2800" b="1" dirty="0"/>
              <a:t>จะเกิดการเสียดสีกันทำให้เกิดความร้อนขึ้นเป็นผลทำเครื่องยนต์สึกหรออย่างรวดเร็ว </a:t>
            </a:r>
            <a:r>
              <a:rPr lang="th-TH" sz="2800" b="1" dirty="0" smtClean="0"/>
              <a:t>ระบบหล่อ</a:t>
            </a:r>
            <a:r>
              <a:rPr lang="th-TH" sz="2800" b="1" dirty="0"/>
              <a:t>ลื่นจึงถูกนำมาใช้งาน เพื่อลดการเสียดสีของชิ้นส่วนในเครื่องยนต์ ลดความฝืดจากการสัมผัส</a:t>
            </a:r>
            <a:r>
              <a:rPr lang="th-TH" sz="2800" b="1" dirty="0" smtClean="0"/>
              <a:t>กันระบาย</a:t>
            </a:r>
            <a:r>
              <a:rPr lang="th-TH" sz="2800" b="1" dirty="0"/>
              <a:t>ความร้อน และช่วยลดการสึกหรอของเครื่องยนต์ เครื่องยนต์แก๊สโซ</a:t>
            </a:r>
            <a:r>
              <a:rPr lang="th-TH" sz="2800" b="1" dirty="0" err="1"/>
              <a:t>ลีน</a:t>
            </a:r>
            <a:r>
              <a:rPr lang="th-TH" sz="2800" b="1" dirty="0"/>
              <a:t> และเครื่องยนต์</a:t>
            </a:r>
            <a:r>
              <a:rPr lang="th-TH" sz="2800" b="1" dirty="0" smtClean="0"/>
              <a:t>ดีเซลจำเป็น</a:t>
            </a:r>
            <a:r>
              <a:rPr lang="th-TH" sz="2800" b="1" dirty="0"/>
              <a:t>จะต้องมีระบบหล่อลื่น </a:t>
            </a:r>
          </a:p>
        </p:txBody>
      </p:sp>
    </p:spTree>
    <p:extLst>
      <p:ext uri="{BB962C8B-B14F-4D97-AF65-F5344CB8AC3E}">
        <p14:creationId xmlns:p14="http://schemas.microsoft.com/office/powerpoint/2010/main" val="35188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383</TotalTime>
  <Words>1274</Words>
  <Application>Microsoft Office PowerPoint</Application>
  <PresentationFormat>นำเสนอทางหน้าจอ (4:3)</PresentationFormat>
  <Paragraphs>47</Paragraphs>
  <Slides>16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สลิปสตรีม</vt:lpstr>
      <vt:lpstr>ระบบหล่อลื่นของเครื่องยนต์</vt:lpstr>
      <vt:lpstr>หน้าที่ของระบบหล่อลื่นในเครื่องยนต์  </vt:lpstr>
      <vt:lpstr>การทำความสะอาด    </vt:lpstr>
      <vt:lpstr>หน้าที่ของระบบหล่อลื่นในเครื่องยนต์</vt:lpstr>
      <vt:lpstr>การแบ่งประเภทของน้ำมันหล่อลื่น  </vt:lpstr>
      <vt:lpstr>สำหรับยานยนต์</vt:lpstr>
      <vt:lpstr>สำหรับงานอุตสาหกรรม แบ่งออกเป็น  2 ประเภท คือ   </vt:lpstr>
      <vt:lpstr>น้ำมันหล่อลื่นเครื่องยนต์ได้อย่างไร</vt:lpstr>
      <vt:lpstr>คุณสมบัติในการหล่อลื่น </vt:lpstr>
      <vt:lpstr>งานนำเสนอ PowerPoint</vt:lpstr>
      <vt:lpstr>คุณสมบัติในการระบายความร้อน</vt:lpstr>
      <vt:lpstr>คุณสมบัติในการป้องกันสนิมและ การกัดกร่อน  </vt:lpstr>
      <vt:lpstr>ระบบวิดสาด  (Splash systen) </vt:lpstr>
      <vt:lpstr>ระบบกำลังดัน  (Pressure feed system) </vt:lpstr>
      <vt:lpstr>กรองน้ำมันเครื่อง  ( Oil  filter)</vt:lpstr>
      <vt:lpstr>สรุป 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40</cp:revision>
  <dcterms:created xsi:type="dcterms:W3CDTF">2012-02-14T17:25:14Z</dcterms:created>
  <dcterms:modified xsi:type="dcterms:W3CDTF">2012-03-04T15:12:32Z</dcterms:modified>
</cp:coreProperties>
</file>