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ระบบระบายความร้อนเครื่องยนต์</a:t>
            </a:r>
            <a:endParaRPr lang="en-US" sz="8000" dirty="0">
              <a:effectLst/>
            </a:endParaRPr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31840" y="3428999"/>
            <a:ext cx="3327643" cy="29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127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ระบบระบายความร้อนของเครื่องยนต์</a:t>
            </a:r>
            <a:r>
              <a:rPr lang="en-US" dirty="0">
                <a:effectLst/>
              </a:rPr>
              <a:t>  (Engine  Cooling  System )</a:t>
            </a:r>
            <a:r>
              <a:rPr lang="th-TH" b="0" dirty="0">
                <a:effectLst/>
              </a:rPr>
              <a:t/>
            </a:r>
            <a:br>
              <a:rPr lang="th-TH" b="0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2060848"/>
            <a:ext cx="8712968" cy="1728192"/>
          </a:xfrm>
        </p:spPr>
        <p:txBody>
          <a:bodyPr/>
          <a:lstStyle/>
          <a:p>
            <a:r>
              <a:rPr lang="th-TH" sz="2800" b="1" dirty="0"/>
              <a:t>เมื่อเครื่องยนต์ทำงานหรือในขณะที่เครื่องยนต์หมุน จะทำให้เกิดความร้อนสูงมาก จึงจำเป็นต้องมีการระบายความร้อนออกจากเครื่องยนต์ซึ่งเป็นการรักษาอุณหภูมิการทำงานของเครื่องยนต์ ให้สามารถทำงานได้อย่างมีประสิทธิภาพ </a:t>
            </a:r>
          </a:p>
          <a:p>
            <a:endParaRPr lang="th-TH" b="1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73015"/>
            <a:ext cx="3783310" cy="313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143000"/>
          </a:xfrm>
        </p:spPr>
        <p:txBody>
          <a:bodyPr/>
          <a:lstStyle/>
          <a:p>
            <a:r>
              <a:rPr lang="th-TH" dirty="0">
                <a:effectLst/>
              </a:rPr>
              <a:t>หน้าที่ของระบบระบายความร้อนในเครื่องยนต์</a:t>
            </a:r>
            <a:r>
              <a:rPr lang="th-TH" b="0" dirty="0">
                <a:effectLst/>
              </a:rPr>
              <a:t/>
            </a:r>
            <a:br>
              <a:rPr lang="th-TH" b="0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pPr fontAlgn="t"/>
            <a:r>
              <a:rPr lang="en-US" sz="2800" b="1" dirty="0"/>
              <a:t>1.</a:t>
            </a:r>
            <a:r>
              <a:rPr lang="th-TH" sz="2800" b="1" dirty="0"/>
              <a:t>เพื่อควบคุมอุณหภูมิของเครื่องยนต์ให้อยู่ในระดับที่เหมาะสมหากเครื่องยนต์ร้อนเกินไป </a:t>
            </a:r>
          </a:p>
          <a:p>
            <a:pPr fontAlgn="t"/>
            <a:r>
              <a:rPr lang="en-US" sz="2800" b="1" dirty="0"/>
              <a:t>2.</a:t>
            </a:r>
            <a:r>
              <a:rPr lang="th-TH" sz="2800" b="1" dirty="0"/>
              <a:t>เพื่อป้องกันไม่ให้เครื่องยนต์ร้อนจนเกินไปซึ่งหากอุณหภูมิของเครื่องยนต์ร้อนจนเกินไปที่ </a:t>
            </a:r>
          </a:p>
          <a:p>
            <a:r>
              <a:rPr lang="en-US" sz="3200" dirty="0" smtClean="0"/>
              <a:t>     </a:t>
            </a:r>
            <a:endParaRPr lang="th-TH" dirty="0"/>
          </a:p>
        </p:txBody>
      </p:sp>
      <p:pic>
        <p:nvPicPr>
          <p:cNvPr id="2050" name="Picture 2" descr="http://t0.gstatic.com/images?q=tbn:ANd9GcQYhV5g2G75peZIm2fy0pPVQcRzdtbXqm1YDGkRxEwXJMFtft_TJ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43971"/>
            <a:ext cx="458071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txBody>
          <a:bodyPr/>
          <a:lstStyle/>
          <a:p>
            <a:pPr algn="l" fontAlgn="t"/>
            <a:r>
              <a:rPr lang="th-TH" dirty="0">
                <a:effectLst/>
              </a:rPr>
              <a:t>ลักษณะของการระบายความร้อนในเครื่องยนต์</a:t>
            </a:r>
            <a:br>
              <a:rPr lang="th-TH" dirty="0">
                <a:effectLst/>
              </a:rPr>
            </a:br>
            <a:r>
              <a:rPr lang="en-US" dirty="0">
                <a:effectLst/>
              </a:rPr>
              <a:t>    </a:t>
            </a:r>
            <a:r>
              <a:rPr lang="th-TH" dirty="0">
                <a:effectLst/>
              </a:rPr>
              <a:t>ระบบระบายความร้อนที่ใช้ทั่วๆ ไป สำหรับเครื่องยนต์ที่มีอยู่</a:t>
            </a:r>
            <a:r>
              <a:rPr lang="en-US" dirty="0">
                <a:effectLst/>
              </a:rPr>
              <a:t>  2  </a:t>
            </a:r>
            <a:r>
              <a:rPr lang="th-TH" dirty="0">
                <a:effectLst/>
              </a:rPr>
              <a:t>วิธี</a:t>
            </a:r>
            <a:r>
              <a:rPr lang="en-US" dirty="0">
                <a:effectLst/>
              </a:rPr>
              <a:t>  </a:t>
            </a:r>
            <a:r>
              <a:rPr lang="th-TH" dirty="0">
                <a:effectLst/>
              </a:rPr>
              <a:t>คือ</a:t>
            </a:r>
            <a:r>
              <a:rPr lang="en-US" dirty="0">
                <a:effectLst/>
              </a:rPr>
              <a:t>  </a:t>
            </a:r>
            <a:endParaRPr lang="th-TH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15516" y="2915559"/>
            <a:ext cx="7848872" cy="3249745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  เพื่อให้</a:t>
            </a:r>
            <a:r>
              <a:rPr lang="th-TH" sz="2800" b="1" dirty="0"/>
              <a:t>ความสามารถในการระบายความร้อนได้ดียิ่งขึ้นโลหะผสมโดยการทำเป็นครีบ</a:t>
            </a:r>
            <a:r>
              <a:rPr lang="en-US" sz="2800" b="1" dirty="0"/>
              <a:t>(Fin)</a:t>
            </a:r>
            <a:r>
              <a:rPr lang="th-TH" sz="2800" b="1" dirty="0"/>
              <a:t>ไว้โดยรอบ</a:t>
            </a:r>
            <a:r>
              <a:rPr lang="en-US" sz="2800" b="1" dirty="0"/>
              <a:t>  </a:t>
            </a:r>
            <a:r>
              <a:rPr lang="th-TH" sz="2800" b="1" dirty="0"/>
              <a:t>นอกจากนี้ยังมีกระบังลม</a:t>
            </a:r>
            <a:r>
              <a:rPr lang="en-US" sz="2800" b="1" dirty="0"/>
              <a:t> (Shroud) </a:t>
            </a:r>
            <a:r>
              <a:rPr lang="th-TH" sz="2800" b="1" dirty="0"/>
              <a:t>เพื่อบังคับทิศทางของลมให้ไหลวนไปทิศทางที่ต้องการระบายความร้อนแบบทั้งนี้เพื่อให้การระบายความร้อนได้มีประสิทธิภาพมากขึ้นการระบายความร้อนแบบนี้จะมากขึ้นหรือน้อยลงขึ้นอยู่กับความเร็วของรถที่ขับ </a:t>
            </a:r>
          </a:p>
          <a:p>
            <a:endParaRPr lang="en-US" dirty="0"/>
          </a:p>
          <a:p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27584" y="2474893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การระบายความร้อนด้วยอากาศ</a:t>
            </a:r>
            <a:r>
              <a:rPr lang="en-US" dirty="0"/>
              <a:t>  (Air  cooling ) </a:t>
            </a:r>
            <a:endParaRPr lang="en-US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การระบายความร้อนด้วยน้ำ</a:t>
            </a:r>
            <a:r>
              <a:rPr lang="en-US" dirty="0">
                <a:effectLst/>
              </a:rPr>
              <a:t> 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(Water   cooling</a:t>
            </a:r>
            <a:r>
              <a:rPr lang="en-US" dirty="0">
                <a:effectLst/>
              </a:rPr>
              <a:t>) </a:t>
            </a:r>
            <a:r>
              <a:rPr lang="th-TH" b="0" dirty="0">
                <a:effectLst/>
              </a:rPr>
              <a:t/>
            </a:r>
            <a:br>
              <a:rPr lang="th-TH" b="0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628800"/>
            <a:ext cx="8496944" cy="504056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endParaRPr lang="th-TH" sz="3200" b="1" dirty="0"/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720" y="2204864"/>
            <a:ext cx="4761879" cy="344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04856" cy="1143000"/>
          </a:xfrm>
        </p:spPr>
        <p:txBody>
          <a:bodyPr/>
          <a:lstStyle/>
          <a:p>
            <a:r>
              <a:rPr lang="th-TH" b="0" dirty="0">
                <a:effectLst/>
              </a:rPr>
              <a:t> </a:t>
            </a:r>
            <a:r>
              <a:rPr lang="th-TH" dirty="0">
                <a:effectLst/>
              </a:rPr>
              <a:t>การระบายความร้อนด้วยน้ำ</a:t>
            </a:r>
            <a:r>
              <a:rPr lang="en-US" dirty="0">
                <a:effectLst/>
              </a:rPr>
              <a:t> 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(</a:t>
            </a:r>
            <a:r>
              <a:rPr lang="en-US" dirty="0">
                <a:effectLst/>
              </a:rPr>
              <a:t>Water  cooling) </a:t>
            </a:r>
            <a:endParaRPr lang="th-TH" dirty="0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13"/>
          </p:nvPr>
        </p:nvSpPr>
        <p:spPr>
          <a:xfrm>
            <a:off x="323528" y="1700808"/>
            <a:ext cx="7272808" cy="3474720"/>
          </a:xfrm>
        </p:spPr>
        <p:txBody>
          <a:bodyPr/>
          <a:lstStyle/>
          <a:p>
            <a:pPr fontAlgn="t"/>
            <a:r>
              <a:rPr lang="th-TH" sz="2800" b="1" dirty="0"/>
              <a:t>วิธีการระบายความร้อนด้วยน้ำ เป็นวิธีการระบายความร้อนที่นิยมนำมาใช้กับรถยนต์ในปัจจุบัน</a:t>
            </a:r>
            <a:r>
              <a:rPr lang="th-TH" sz="2800" b="1" dirty="0" smtClean="0"/>
              <a:t>นี้ซึ่ง</a:t>
            </a:r>
            <a:r>
              <a:rPr lang="th-TH" sz="2800" b="1" dirty="0"/>
              <a:t>ภายในฝาสูบและเสื้อสูบจะทำเป็นช่องทางเดินของน้ำไว้ ช่องทางนี้จะติดต่อกันกับหม้อ</a:t>
            </a:r>
            <a:r>
              <a:rPr lang="th-TH" sz="2800" b="1" dirty="0" smtClean="0"/>
              <a:t>ของเครื่องยนต์</a:t>
            </a:r>
            <a:r>
              <a:rPr lang="en-US" sz="2800" b="1" dirty="0" smtClean="0"/>
              <a:t>  </a:t>
            </a:r>
            <a:endParaRPr lang="th-TH" sz="2800" b="1" dirty="0"/>
          </a:p>
          <a:p>
            <a:endParaRPr lang="th-TH" dirty="0"/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2555776" y="3212976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ส่วนประกอบของระบบระบายความร้อนด้วยน้ำ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/>
          </a:bodyPr>
          <a:lstStyle/>
          <a:p>
            <a:pPr fontAlgn="t"/>
            <a:r>
              <a:rPr lang="th-TH" sz="2800" b="1" dirty="0" smtClean="0"/>
              <a:t>     </a:t>
            </a:r>
            <a:r>
              <a:rPr lang="th-TH" sz="2800" b="1" dirty="0"/>
              <a:t>ช่องทางของน้ำภายในเสื้อสูบและฝาสูบ</a:t>
            </a:r>
            <a:r>
              <a:rPr lang="en-US" sz="2800" b="1" dirty="0"/>
              <a:t>  (Water jacket) </a:t>
            </a:r>
            <a:r>
              <a:rPr lang="th-TH" sz="2800" b="1" dirty="0" smtClean="0"/>
              <a:t>ภายใน</a:t>
            </a:r>
            <a:r>
              <a:rPr lang="th-TH" sz="2800" b="1" dirty="0"/>
              <a:t>เสื้อสูบและฝาสูบจะมีช่องทางเดินของน้ำหล่อเย็นอยู่รอบๆกระบอกสูบของทุกสูบเพื่อระบายความร้อนที่เกิดขึ้นจากการเผาไหม้</a:t>
            </a:r>
            <a:r>
              <a:rPr lang="en-US" sz="2800" b="1" dirty="0"/>
              <a:t>  </a:t>
            </a:r>
            <a:r>
              <a:rPr lang="th-TH" sz="2800" b="1" dirty="0"/>
              <a:t>ออกมาถ่ายเทให้กับอากาศภายนอก</a:t>
            </a:r>
            <a:r>
              <a:rPr lang="en-US" sz="2800" b="1" dirty="0"/>
              <a:t>  </a:t>
            </a:r>
            <a:endParaRPr lang="th-TH" sz="2800" b="1" dirty="0"/>
          </a:p>
          <a:p>
            <a:endParaRPr lang="th-TH" dirty="0"/>
          </a:p>
        </p:txBody>
      </p:sp>
      <p:pic>
        <p:nvPicPr>
          <p:cNvPr id="6" name="รูปภาพ 5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7784" y="2780928"/>
            <a:ext cx="424025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1143000"/>
          </a:xfrm>
        </p:spPr>
        <p:txBody>
          <a:bodyPr/>
          <a:lstStyle/>
          <a:p>
            <a:pPr fontAlgn="t"/>
            <a:r>
              <a:rPr lang="en-US" dirty="0">
                <a:effectLst/>
              </a:rPr>
              <a:t>1.</a:t>
            </a:r>
            <a:r>
              <a:rPr lang="th-TH" dirty="0">
                <a:effectLst/>
              </a:rPr>
              <a:t>หม้อน้ำ</a:t>
            </a:r>
            <a:r>
              <a:rPr lang="en-US" dirty="0">
                <a:effectLst/>
              </a:rPr>
              <a:t> (Radiator)  </a:t>
            </a:r>
            <a:endParaRPr lang="th-TH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136904" cy="3474720"/>
          </a:xfrm>
        </p:spPr>
        <p:txBody>
          <a:bodyPr>
            <a:normAutofit/>
          </a:bodyPr>
          <a:lstStyle/>
          <a:p>
            <a:pPr fontAlgn="t"/>
            <a:r>
              <a:rPr lang="th-TH" sz="2800" b="1" dirty="0"/>
              <a:t> </a:t>
            </a:r>
            <a:r>
              <a:rPr lang="th-TH" sz="2800" b="1" dirty="0" smtClean="0"/>
              <a:t>       </a:t>
            </a:r>
            <a:r>
              <a:rPr lang="th-TH" sz="2800" b="1" dirty="0"/>
              <a:t>พัดลมหม้อน้ำ ทำหน้าที่ดูดอากาศผ่านหม้อ</a:t>
            </a:r>
            <a:r>
              <a:rPr lang="en-US" sz="2800" b="1" dirty="0"/>
              <a:t>  </a:t>
            </a:r>
            <a:r>
              <a:rPr lang="th-TH" sz="2800" b="1" dirty="0"/>
              <a:t>พัดความร้อนออกไปเพื่อทำให้น้ำในหม้อน้ำเย็นลง</a:t>
            </a:r>
            <a:r>
              <a:rPr lang="en-US" sz="2800" b="1" dirty="0"/>
              <a:t>  </a:t>
            </a:r>
            <a:r>
              <a:rPr lang="th-TH" sz="2800" b="1" dirty="0"/>
              <a:t>และในการใช้งานบางแบบอาจจะมีโลหะ</a:t>
            </a:r>
            <a:r>
              <a:rPr lang="en-US" sz="2800" b="1" dirty="0"/>
              <a:t>  </a:t>
            </a:r>
            <a:r>
              <a:rPr lang="th-TH" sz="2800" b="1" dirty="0"/>
              <a:t>ที่เรียกว่ากระบังลมกั้นอยู่รอบใบพัด</a:t>
            </a:r>
            <a:r>
              <a:rPr lang="en-US" sz="2800" b="1" dirty="0"/>
              <a:t>  </a:t>
            </a:r>
            <a:r>
              <a:rPr lang="th-TH" sz="2800" b="1" dirty="0"/>
              <a:t>เพื่อเพิ่มประสิทธิภาพในการทำงานของพัดลม</a:t>
            </a:r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2780928"/>
            <a:ext cx="3469927" cy="31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จานจ่าย</a:t>
            </a:r>
            <a:r>
              <a:rPr lang="en-US" dirty="0">
                <a:effectLst/>
              </a:rPr>
              <a:t>  (</a:t>
            </a:r>
            <a:r>
              <a:rPr lang="th-TH" dirty="0" err="1">
                <a:effectLst/>
              </a:rPr>
              <a:t>ดิสทริบูเตอร์</a:t>
            </a:r>
            <a:r>
              <a:rPr lang="en-US" dirty="0">
                <a:effectLst/>
              </a:rPr>
              <a:t> : Distributor)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820472" cy="4248472"/>
          </a:xfrm>
        </p:spPr>
        <p:txBody>
          <a:bodyPr>
            <a:normAutofit/>
          </a:bodyPr>
          <a:lstStyle/>
          <a:p>
            <a:r>
              <a:rPr lang="th-TH" sz="2800" b="1" dirty="0"/>
              <a:t>จานจ่ายเป็นอุปกรณ์ที่มีความสำคัญมากในระบบจุดระเบิด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ซึ่งจานจ่ายจะทำหน้าที่</a:t>
            </a:r>
            <a:r>
              <a:rPr lang="en-US" sz="2800" b="1" dirty="0"/>
              <a:t>  </a:t>
            </a:r>
            <a:r>
              <a:rPr lang="th-TH" sz="2800" b="1" dirty="0"/>
              <a:t>ดังนี้</a:t>
            </a:r>
            <a:endParaRPr lang="en-US" sz="2800" dirty="0"/>
          </a:p>
          <a:p>
            <a:r>
              <a:rPr lang="en-US" sz="2800" dirty="0"/>
              <a:t>	     1. </a:t>
            </a:r>
            <a:r>
              <a:rPr lang="th-TH" sz="2800" dirty="0"/>
              <a:t>ตัด</a:t>
            </a:r>
            <a:r>
              <a:rPr lang="en-US" sz="2800" dirty="0"/>
              <a:t> – </a:t>
            </a:r>
            <a:r>
              <a:rPr lang="th-TH" sz="2800" dirty="0"/>
              <a:t>ต่อวงจรไฟฟ้าแรงดันต่ำของระบบจุดระเบิดโดยการเปิด</a:t>
            </a:r>
            <a:r>
              <a:rPr lang="en-US" sz="2800" dirty="0"/>
              <a:t> – </a:t>
            </a:r>
            <a:r>
              <a:rPr lang="th-TH" sz="2800" dirty="0"/>
              <a:t>ปิดของหน้าทองขาว</a:t>
            </a:r>
            <a:r>
              <a:rPr lang="en-US" sz="2800" dirty="0"/>
              <a:t> (</a:t>
            </a:r>
            <a:r>
              <a:rPr lang="th-TH" sz="2800" dirty="0"/>
              <a:t>คอน</a:t>
            </a:r>
            <a:r>
              <a:rPr lang="th-TH" sz="2800" dirty="0" err="1"/>
              <a:t>แทค</a:t>
            </a:r>
            <a:r>
              <a:rPr lang="en-US" sz="2800" dirty="0"/>
              <a:t> : Contact)</a:t>
            </a:r>
          </a:p>
          <a:p>
            <a:r>
              <a:rPr lang="en-US" sz="2800" dirty="0"/>
              <a:t>	     2. </a:t>
            </a:r>
            <a:r>
              <a:rPr lang="th-TH" sz="2800" dirty="0"/>
              <a:t>รับไฟแรงเคลื่อนสูงจากคอยล์จุดระเบิด</a:t>
            </a:r>
            <a:r>
              <a:rPr lang="en-US" sz="2800" dirty="0"/>
              <a:t>  </a:t>
            </a:r>
            <a:r>
              <a:rPr lang="th-TH" sz="2800" dirty="0"/>
              <a:t>และจ่ายไปยังหัวเทียนแต่ละสูบ</a:t>
            </a:r>
            <a:r>
              <a:rPr lang="en-US" sz="2800" dirty="0"/>
              <a:t>  </a:t>
            </a:r>
            <a:r>
              <a:rPr lang="th-TH" sz="2800" dirty="0"/>
              <a:t>ตามลำดับการจุดระเบิดของเครื่องยนต์โดยการหมุนของหัวโร</a:t>
            </a:r>
            <a:r>
              <a:rPr lang="th-TH" sz="2800" dirty="0" err="1"/>
              <a:t>เตอร์</a:t>
            </a:r>
            <a:r>
              <a:rPr lang="en-US" sz="2800" dirty="0"/>
              <a:t> (Rotor)</a:t>
            </a:r>
          </a:p>
          <a:p>
            <a:r>
              <a:rPr lang="en-US" sz="2800" dirty="0"/>
              <a:t>	     3. </a:t>
            </a:r>
            <a:r>
              <a:rPr lang="th-TH" sz="2800" dirty="0"/>
              <a:t>กำหนดระยะเวลาในการจุดระเบิด</a:t>
            </a:r>
            <a:r>
              <a:rPr lang="en-US" sz="2800" dirty="0"/>
              <a:t>  </a:t>
            </a:r>
            <a:r>
              <a:rPr lang="th-TH" sz="2800" dirty="0"/>
              <a:t>โดยการหมุนเตะของเพลาลูกเบี้ยว</a:t>
            </a:r>
            <a:endParaRPr lang="en-US" sz="2800" dirty="0"/>
          </a:p>
          <a:p>
            <a:r>
              <a:rPr lang="en-US" sz="2800" dirty="0"/>
              <a:t>	     4. </a:t>
            </a:r>
            <a:r>
              <a:rPr lang="th-TH" sz="2800" dirty="0"/>
              <a:t>เพิ่มระยะเวลาในการจุดระเบิด</a:t>
            </a:r>
            <a:r>
              <a:rPr lang="en-US" sz="2800" dirty="0"/>
              <a:t>  </a:t>
            </a:r>
            <a:r>
              <a:rPr lang="th-TH" sz="2800" dirty="0"/>
              <a:t>โดยอุปกรณ์เร่งไฟจุดระเบิดล่วงหน้า</a:t>
            </a:r>
            <a:endParaRPr lang="en-US" sz="2800" dirty="0"/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จานจ่าย</a:t>
            </a:r>
            <a:r>
              <a:rPr lang="en-US" dirty="0">
                <a:effectLst/>
              </a:rPr>
              <a:t>  (</a:t>
            </a:r>
            <a:r>
              <a:rPr lang="th-TH" dirty="0" err="1">
                <a:effectLst/>
              </a:rPr>
              <a:t>ดิสทริบูเตอร์</a:t>
            </a:r>
            <a:r>
              <a:rPr lang="en-US" dirty="0">
                <a:effectLst/>
              </a:rPr>
              <a:t> : Distributor)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2492896"/>
            <a:ext cx="9144000" cy="237626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endParaRPr lang="th-TH" sz="3200" b="1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5217368" cy="3450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848872" cy="1143000"/>
          </a:xfrm>
        </p:spPr>
        <p:txBody>
          <a:bodyPr/>
          <a:lstStyle/>
          <a:p>
            <a:r>
              <a:rPr lang="th-TH" b="0" dirty="0" smtClean="0">
                <a:effectLst/>
              </a:rPr>
              <a:t>ปั้ม</a:t>
            </a:r>
            <a:r>
              <a:rPr lang="th-TH" b="0" dirty="0">
                <a:effectLst/>
              </a:rPr>
              <a:t>น้ำ</a:t>
            </a:r>
            <a:r>
              <a:rPr lang="en-US" b="0" dirty="0">
                <a:effectLst/>
              </a:rPr>
              <a:t> (Water pump)</a:t>
            </a:r>
            <a:r>
              <a:rPr lang="th-TH" b="0" dirty="0">
                <a:effectLst/>
              </a:rPr>
              <a:t/>
            </a:r>
            <a:br>
              <a:rPr lang="th-TH" b="0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7" name="ตัวแทนเนื้อหา 6"/>
          <p:cNvSpPr>
            <a:spLocks noGrp="1"/>
          </p:cNvSpPr>
          <p:nvPr>
            <p:ph sz="quarter" idx="13"/>
          </p:nvPr>
        </p:nvSpPr>
        <p:spPr>
          <a:xfrm>
            <a:off x="251520" y="1124744"/>
            <a:ext cx="8424936" cy="3474720"/>
          </a:xfrm>
        </p:spPr>
        <p:txBody>
          <a:bodyPr>
            <a:noAutofit/>
          </a:bodyPr>
          <a:lstStyle/>
          <a:p>
            <a:pPr fontAlgn="t"/>
            <a:r>
              <a:rPr lang="en-US" sz="2800" b="1" dirty="0"/>
              <a:t> </a:t>
            </a:r>
            <a:r>
              <a:rPr lang="th-TH" sz="2800" b="1" dirty="0" smtClean="0"/>
              <a:t>       ปั๊ม</a:t>
            </a:r>
            <a:r>
              <a:rPr lang="th-TH" sz="2800" b="1" dirty="0"/>
              <a:t>น้ำ ทำหน้าที่ ให้น้ำหมุนวนในเครื่องยนต์ และเกิดแรงดัน ปั๊มน้ำที่ใช้กับเครื่องยนต์ส่วนมากจะเป็นแบบแรงเหวี่ยง</a:t>
            </a:r>
            <a:r>
              <a:rPr lang="en-US" sz="2800" b="1" dirty="0"/>
              <a:t>(Centrifugal pump)</a:t>
            </a:r>
            <a:r>
              <a:rPr lang="th-TH" sz="2800" b="1" dirty="0"/>
              <a:t>ซึ่งจะถูกติดตั้งอยู่ด้านหน้าของเครื่องยนต์หรือยึดติดอยู่กับ</a:t>
            </a:r>
            <a:r>
              <a:rPr lang="th-TH" sz="2800" b="1" dirty="0" smtClean="0"/>
              <a:t>เสื้อสูบ</a:t>
            </a:r>
            <a:r>
              <a:rPr lang="en-US" sz="2800" b="1" dirty="0" smtClean="0"/>
              <a:t>  </a:t>
            </a:r>
            <a:r>
              <a:rPr lang="th-TH" sz="2800" b="1" dirty="0"/>
              <a:t>ส่วนประกอบของปั๊มจะประกอบด้วย</a:t>
            </a:r>
            <a:r>
              <a:rPr lang="en-US" sz="2800" b="1" dirty="0"/>
              <a:t>  </a:t>
            </a:r>
            <a:r>
              <a:rPr lang="th-TH" sz="2800" b="1" dirty="0"/>
              <a:t>เรือนปั๊ม</a:t>
            </a:r>
            <a:r>
              <a:rPr lang="en-US" sz="2800" b="1" dirty="0"/>
              <a:t> (Pump housing )  </a:t>
            </a:r>
            <a:r>
              <a:rPr lang="th-TH" sz="2800" b="1" dirty="0"/>
              <a:t>ซึ่งจะมีช่องทางของน้ำไหลพัด</a:t>
            </a:r>
            <a:r>
              <a:rPr lang="en-US" sz="2800" b="1" dirty="0"/>
              <a:t>  (Impeller  blade )  </a:t>
            </a:r>
            <a:r>
              <a:rPr lang="th-TH" sz="2800" b="1" dirty="0"/>
              <a:t>เป็นแผ่นเหล็กกลมประกอบด้วยครีบโค้ง </a:t>
            </a:r>
            <a:endParaRPr lang="th-TH" sz="2800" b="1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88" y="3501008"/>
            <a:ext cx="3082404" cy="308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55576" y="389943"/>
            <a:ext cx="784887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err="1"/>
              <a:t>เทอร์โมสตัท</a:t>
            </a:r>
            <a:r>
              <a:rPr lang="en-US" sz="4000" b="1" dirty="0"/>
              <a:t>  (Thermostat</a:t>
            </a:r>
            <a:r>
              <a:rPr lang="en-US" sz="4000" b="1" dirty="0" smtClean="0"/>
              <a:t>)</a:t>
            </a:r>
          </a:p>
          <a:p>
            <a:endParaRPr lang="en-US" sz="4000" b="1" dirty="0" smtClean="0"/>
          </a:p>
          <a:p>
            <a:r>
              <a:rPr lang="th-TH" b="1" dirty="0" smtClean="0"/>
              <a:t>         </a:t>
            </a:r>
            <a:r>
              <a:rPr lang="th-TH" b="1" dirty="0" err="1" smtClean="0"/>
              <a:t>เทอร์</a:t>
            </a:r>
            <a:r>
              <a:rPr lang="th-TH" b="1" dirty="0" err="1"/>
              <a:t>โมสตัท</a:t>
            </a:r>
            <a:r>
              <a:rPr lang="th-TH" b="1" dirty="0"/>
              <a:t> เครื่องควบคุมความร้อน ทำหน้าที่ควบคุมอุณหภูมิของเครื่องยนต์ให้ถึงอุณหภูมิในการทำงานเร็วขึ้น และรักษาอุณหภูมิของน้ำให้คงที่ตลอดเวลาเพื่อปิดไม่ให้น้ำไหลออก โดยเฉพาะในขณะ</a:t>
            </a:r>
          </a:p>
          <a:p>
            <a:r>
              <a:rPr lang="th-TH" b="1" dirty="0"/>
              <a:t>ที่เครื่องยนต์มีอุณหภูมิต่ำน้ำก็จะไหลอยู่เฉพาะภายในเครื่องยนต์ </a:t>
            </a:r>
          </a:p>
          <a:p>
            <a:endParaRPr lang="en-US" sz="4000" b="1" dirty="0"/>
          </a:p>
          <a:p>
            <a:endParaRPr lang="en-US" sz="4000" dirty="0"/>
          </a:p>
        </p:txBody>
      </p:sp>
      <p:pic>
        <p:nvPicPr>
          <p:cNvPr id="15" name="รูปภาพ 14"/>
          <p:cNvPicPr/>
          <p:nvPr/>
        </p:nvPicPr>
        <p:blipFill>
          <a:blip r:embed="rId2"/>
          <a:stretch>
            <a:fillRect/>
          </a:stretch>
        </p:blipFill>
        <p:spPr>
          <a:xfrm>
            <a:off x="3120497" y="3501008"/>
            <a:ext cx="3119027" cy="256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3968" y="260648"/>
            <a:ext cx="4165848" cy="1143000"/>
          </a:xfrm>
        </p:spPr>
        <p:txBody>
          <a:bodyPr/>
          <a:lstStyle/>
          <a:p>
            <a:r>
              <a:rPr lang="th-TH" dirty="0">
                <a:effectLst/>
              </a:rPr>
              <a:t>ถังน้ำสำรอง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352928" cy="3474720"/>
          </a:xfrm>
        </p:spPr>
        <p:txBody>
          <a:bodyPr>
            <a:normAutofit/>
          </a:bodyPr>
          <a:lstStyle/>
          <a:p>
            <a:r>
              <a:rPr lang="th-TH" sz="2000" b="1" dirty="0"/>
              <a:t> </a:t>
            </a:r>
            <a:r>
              <a:rPr lang="th-TH" sz="2000" b="1" dirty="0" smtClean="0"/>
              <a:t>        </a:t>
            </a:r>
            <a:r>
              <a:rPr lang="th-TH" sz="2800" b="1" dirty="0" smtClean="0"/>
              <a:t>ถัง</a:t>
            </a:r>
            <a:r>
              <a:rPr lang="th-TH" sz="2800" b="1" dirty="0"/>
              <a:t>น้ำสำรอง ระบบระบายความร้อนด้วยน้ำจะต้องมีถังน้ำสำรองเพื่อให้น้ำในหม้อน้ำขยายตัว</a:t>
            </a:r>
            <a:r>
              <a:rPr lang="th-TH" sz="2800" b="1" dirty="0" smtClean="0"/>
              <a:t>ได้ </a:t>
            </a:r>
            <a:r>
              <a:rPr lang="th-TH" sz="2800" b="1" dirty="0"/>
              <a:t>โดยจะมีท่อต่อจากคอหม้อน้ำ น้ำหล่อเย็นในระบบระบายความร้อนจะขยายตัวเมื่อมีความร้อน</a:t>
            </a:r>
            <a:r>
              <a:rPr lang="th-TH" sz="2800" b="1" dirty="0" smtClean="0"/>
              <a:t>สูงขึ้นน้ำ</a:t>
            </a:r>
            <a:r>
              <a:rPr lang="th-TH" sz="2800" b="1" dirty="0"/>
              <a:t>ในหม้อน้ำจะถูกส่งเข้าไปในถังน้ำสำรอง</a:t>
            </a:r>
            <a:endParaRPr lang="th-TH" sz="2800" b="1" dirty="0"/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3203848" y="2989312"/>
            <a:ext cx="354404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96081" y="116632"/>
            <a:ext cx="4352183" cy="1143000"/>
          </a:xfrm>
        </p:spPr>
        <p:txBody>
          <a:bodyPr/>
          <a:lstStyle/>
          <a:p>
            <a:pPr algn="l"/>
            <a:r>
              <a:rPr lang="th-TH" sz="4800" dirty="0">
                <a:effectLst/>
              </a:rPr>
              <a:t>สรุป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/>
              <a:t>ระบบระบายความร้อนเป็นอีกระบบที่มีความสำคัญมาก เมื่อเครื่องยนต์ทำงานหรือใน</a:t>
            </a:r>
            <a:r>
              <a:rPr lang="th-TH" sz="2800" b="1" dirty="0" smtClean="0"/>
              <a:t>ขณะที่เครื่องยนต์</a:t>
            </a:r>
            <a:r>
              <a:rPr lang="th-TH" sz="2800" b="1" dirty="0"/>
              <a:t>หมุน จะเกิดความร้อนสูงมากจำเป็นต้องมีการระบายออกจากเครื่องยนต์ การระบาย</a:t>
            </a:r>
            <a:r>
              <a:rPr lang="th-TH" sz="2800" b="1" dirty="0" smtClean="0"/>
              <a:t>ความร้อน</a:t>
            </a:r>
            <a:r>
              <a:rPr lang="th-TH" sz="2800" b="1" dirty="0"/>
              <a:t>ของเครื่องยนต์มี 2 วิธี </a:t>
            </a:r>
            <a:r>
              <a:rPr lang="th-TH" sz="2800" b="1" dirty="0" smtClean="0"/>
              <a:t>คือ</a:t>
            </a:r>
          </a:p>
          <a:p>
            <a:pPr marL="45720" indent="0">
              <a:buNone/>
            </a:pPr>
            <a:r>
              <a:rPr lang="th-TH" sz="2800" b="1" dirty="0" smtClean="0"/>
              <a:t>การ</a:t>
            </a:r>
            <a:r>
              <a:rPr lang="th-TH" sz="2800" b="1" dirty="0"/>
              <a:t>ระบายความร้อนด้วยอากาศ นิยมใช้กับเครื่องยนต์เล็ก หรือ</a:t>
            </a:r>
          </a:p>
          <a:p>
            <a:pPr marL="45720" indent="0">
              <a:buNone/>
            </a:pPr>
            <a:r>
              <a:rPr lang="th-TH" sz="2800" b="1" dirty="0"/>
              <a:t>จักรยานยนต์และการระบายความร้อนด้วยน้ำ เป็นที่นิยมใช้กันมากเพราะสามารถระบายความร้อน</a:t>
            </a:r>
            <a:r>
              <a:rPr lang="th-TH" sz="2800" b="1" dirty="0" smtClean="0"/>
              <a:t>ออกจาก</a:t>
            </a:r>
            <a:r>
              <a:rPr lang="th-TH" sz="2800" b="1" dirty="0"/>
              <a:t>เครื่องยนต์ได้ดี นิยมใช้กันมากกับรถยนต์ในปัจจุบัน และรถจักรยานยนต์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467</TotalTime>
  <Words>683</Words>
  <Application>Microsoft Office PowerPoint</Application>
  <PresentationFormat>นำเสนอทางหน้าจอ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15" baseType="lpstr">
      <vt:lpstr>สลิปสตรีม</vt:lpstr>
      <vt:lpstr>ระบบระบายความร้อนเครื่องยนต์</vt:lpstr>
      <vt:lpstr>ระบบระบายความร้อนของเครื่องยนต์  (Engine  Cooling  System )  </vt:lpstr>
      <vt:lpstr>หน้าที่ของระบบระบายความร้อนในเครื่องยนต์    </vt:lpstr>
      <vt:lpstr>ลักษณะของการระบายความร้อนในเครื่องยนต์     ระบบระบายความร้อนที่ใช้ทั่วๆ ไป สำหรับเครื่องยนต์ที่มีอยู่  2  วิธี  คือ  </vt:lpstr>
      <vt:lpstr>การระบายความร้อนด้วยน้ำ   (Water   cooling)    </vt:lpstr>
      <vt:lpstr> การระบายความร้อนด้วยน้ำ   (Water  cooling) </vt:lpstr>
      <vt:lpstr>ส่วนประกอบของระบบระบายความร้อนด้วยน้ำ  </vt:lpstr>
      <vt:lpstr>1.หม้อน้ำ (Radiator)  </vt:lpstr>
      <vt:lpstr>จานจ่าย  (ดิสทริบูเตอร์ : Distributor) </vt:lpstr>
      <vt:lpstr>จานจ่าย  (ดิสทริบูเตอร์ : Distributor) </vt:lpstr>
      <vt:lpstr>ปั้มน้ำ (Water pump)  </vt:lpstr>
      <vt:lpstr>งานนำเสนอ PowerPoint</vt:lpstr>
      <vt:lpstr>ถังน้ำสำรอง</vt:lpstr>
      <vt:lpstr>สรุป 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30</cp:revision>
  <dcterms:created xsi:type="dcterms:W3CDTF">2012-02-14T17:25:14Z</dcterms:created>
  <dcterms:modified xsi:type="dcterms:W3CDTF">2012-02-29T14:36:04Z</dcterms:modified>
</cp:coreProperties>
</file>