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F731B29-F06F-45F0-9A15-58ACFCF5C38D}" type="datetimeFigureOut">
              <a:rPr lang="th-TH" smtClean="0"/>
              <a:t>25/01/55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486929C-0D86-458C-91EF-72A555FCAC5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3585;&#3634;&#3619;&#3606;&#3629;&#3604;%20&#3623;&#3634;&#3619;&#3660;&#3623;.FLV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Autofit/>
          </a:bodyPr>
          <a:lstStyle/>
          <a:p>
            <a:r>
              <a:rPr lang="th-TH" sz="5400" b="1" dirty="0">
                <a:solidFill>
                  <a:schemeClr val="tx1"/>
                </a:solidFill>
              </a:rPr>
              <a:t>การ</a:t>
            </a:r>
            <a:r>
              <a:rPr lang="th-TH" sz="5400" b="1" dirty="0" smtClean="0">
                <a:solidFill>
                  <a:schemeClr val="tx1"/>
                </a:solidFill>
              </a:rPr>
              <a:t>ถอดประกอบ</a:t>
            </a:r>
            <a:r>
              <a:rPr lang="th-TH" sz="5400" b="1" dirty="0">
                <a:solidFill>
                  <a:schemeClr val="tx1"/>
                </a:solidFill>
              </a:rPr>
              <a:t>ชุดกลไกลิ้นของเครื่องยนต์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33637"/>
            <a:ext cx="4752528" cy="412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4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95537" y="1700808"/>
            <a:ext cx="4968552" cy="4608512"/>
          </a:xfrm>
        </p:spPr>
        <p:txBody>
          <a:bodyPr>
            <a:normAutofit/>
          </a:bodyPr>
          <a:lstStyle/>
          <a:p>
            <a:r>
              <a:rPr lang="th-TH" sz="3200" b="1" dirty="0">
                <a:solidFill>
                  <a:schemeClr val="tx1"/>
                </a:solidFill>
              </a:rPr>
              <a:t>วาล์ว (</a:t>
            </a:r>
            <a:r>
              <a:rPr lang="en-US" sz="3200" b="1" dirty="0" smtClean="0">
                <a:solidFill>
                  <a:schemeClr val="tx1"/>
                </a:solidFill>
              </a:rPr>
              <a:t>Valve)</a:t>
            </a:r>
          </a:p>
          <a:p>
            <a:r>
              <a:rPr lang="th-TH" sz="3600" b="1" dirty="0">
                <a:solidFill>
                  <a:schemeClr val="tx1"/>
                </a:solidFill>
              </a:rPr>
              <a:t>จะเป็นจุดสัมผัสกับ ฝาสูบ (</a:t>
            </a:r>
            <a:r>
              <a:rPr lang="en-US" sz="3600" b="1" dirty="0">
                <a:solidFill>
                  <a:schemeClr val="tx1"/>
                </a:solidFill>
              </a:rPr>
              <a:t>Cylinder head) </a:t>
            </a:r>
            <a:r>
              <a:rPr lang="th-TH" sz="3600" b="1" dirty="0">
                <a:solidFill>
                  <a:schemeClr val="tx1"/>
                </a:solidFill>
              </a:rPr>
              <a:t>ด้านบนห้องเผาไหม้ ที่เรียกกันว่า</a:t>
            </a:r>
            <a:r>
              <a:rPr lang="en-US" sz="3600" b="1" dirty="0">
                <a:solidFill>
                  <a:schemeClr val="tx1"/>
                </a:solidFill>
              </a:rPr>
              <a:t> "</a:t>
            </a:r>
            <a:r>
              <a:rPr lang="th-TH" sz="3600" b="1" dirty="0">
                <a:solidFill>
                  <a:schemeClr val="tx1"/>
                </a:solidFill>
              </a:rPr>
              <a:t>บ่าวาล์ว" เมื่อวาล์วเปิดออกอากาศจะไหลผ่านเข้าหรือออก จากห้องเผาไหม้ได้ เมื่อวาล์วปิด หน้าวาล์วก็จะคืนกลับ (ด้วยการกระทำของสปริงวาล์ว) </a:t>
            </a: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000" b="1" dirty="0" smtClean="0">
                <a:solidFill>
                  <a:schemeClr val="tx1"/>
                </a:solidFill>
              </a:rPr>
              <a:t>ชิ้นส่วนต่างๆของกลไกลิ้น</a:t>
            </a:r>
            <a:endParaRPr lang="th-TH" sz="6000" b="1" dirty="0">
              <a:solidFill>
                <a:schemeClr val="tx1"/>
              </a:solidFill>
            </a:endParaRPr>
          </a:p>
        </p:txBody>
      </p:sp>
      <p:pic>
        <p:nvPicPr>
          <p:cNvPr id="4" name="รูปภาพ 3"/>
          <p:cNvPicPr/>
          <p:nvPr/>
        </p:nvPicPr>
        <p:blipFill>
          <a:blip r:embed="rId2"/>
          <a:stretch>
            <a:fillRect/>
          </a:stretch>
        </p:blipFill>
        <p:spPr>
          <a:xfrm>
            <a:off x="5220072" y="2636912"/>
            <a:ext cx="392392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251521" y="1772816"/>
            <a:ext cx="8424936" cy="4353347"/>
          </a:xfrm>
        </p:spPr>
        <p:txBody>
          <a:bodyPr>
            <a:normAutofit/>
          </a:bodyPr>
          <a:lstStyle/>
          <a:p>
            <a:r>
              <a:rPr lang="th-TH" sz="3200" b="1" dirty="0">
                <a:solidFill>
                  <a:schemeClr val="tx1"/>
                </a:solidFill>
              </a:rPr>
              <a:t>ก้านกระทุ้ง เป็นแกนรับแรง ที่ส่งต่อมาจากลูกกระทุ้ง (</a:t>
            </a:r>
            <a:r>
              <a:rPr lang="en-US" sz="3200" b="1" dirty="0">
                <a:solidFill>
                  <a:schemeClr val="tx1"/>
                </a:solidFill>
              </a:rPr>
              <a:t>Cam follower) </a:t>
            </a:r>
            <a:r>
              <a:rPr lang="th-TH" sz="3200" b="1" dirty="0">
                <a:solidFill>
                  <a:schemeClr val="tx1"/>
                </a:solidFill>
              </a:rPr>
              <a:t>ไปให้กับกระเดื่องวาล์ว</a:t>
            </a:r>
            <a:r>
              <a:rPr lang="en-US" sz="3200" b="1" dirty="0">
                <a:solidFill>
                  <a:schemeClr val="tx1"/>
                </a:solidFill>
              </a:rPr>
              <a:t> (Rocker arm) </a:t>
            </a:r>
            <a:r>
              <a:rPr lang="th-TH" sz="3200" b="1" dirty="0">
                <a:solidFill>
                  <a:schemeClr val="tx1"/>
                </a:solidFill>
              </a:rPr>
              <a:t>ในเครื่องยนต์ประเภท </a:t>
            </a:r>
            <a:r>
              <a:rPr lang="en-US" sz="3200" b="1" dirty="0">
                <a:solidFill>
                  <a:schemeClr val="tx1"/>
                </a:solidFill>
              </a:rPr>
              <a:t>Over Head Valve</a:t>
            </a:r>
            <a:endParaRPr lang="th-TH" sz="3200" b="1" dirty="0">
              <a:solidFill>
                <a:schemeClr val="tx1"/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chemeClr val="tx1"/>
                </a:solidFill>
              </a:rPr>
              <a:t>ก้านกระทุ้ง(</a:t>
            </a:r>
            <a:r>
              <a:rPr lang="en-US" b="1" dirty="0">
                <a:solidFill>
                  <a:schemeClr val="tx1"/>
                </a:solidFill>
              </a:rPr>
              <a:t>Pushrod) </a:t>
            </a: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96952"/>
            <a:ext cx="3756805" cy="339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72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395537" y="1916832"/>
            <a:ext cx="8496944" cy="4209331"/>
          </a:xfrm>
        </p:spPr>
        <p:txBody>
          <a:bodyPr>
            <a:normAutofit/>
          </a:bodyPr>
          <a:lstStyle/>
          <a:p>
            <a:r>
              <a:rPr lang="th-TH" sz="3200" b="1" dirty="0">
                <a:solidFill>
                  <a:schemeClr val="tx1"/>
                </a:solidFill>
              </a:rPr>
              <a:t>เมื่อเพลาลูกเบี้ยว (</a:t>
            </a:r>
            <a:r>
              <a:rPr lang="en-US" sz="3200" b="1" dirty="0">
                <a:solidFill>
                  <a:schemeClr val="tx1"/>
                </a:solidFill>
              </a:rPr>
              <a:t>Camshaft) </a:t>
            </a:r>
            <a:r>
              <a:rPr lang="th-TH" sz="3200" b="1" dirty="0">
                <a:solidFill>
                  <a:schemeClr val="tx1"/>
                </a:solidFill>
              </a:rPr>
              <a:t>หมุน ก็จะส่งแรงกระทำไปกับ ลูกกระทุ้ง</a:t>
            </a:r>
            <a:r>
              <a:rPr lang="en-US" sz="3200" b="1" dirty="0">
                <a:solidFill>
                  <a:schemeClr val="tx1"/>
                </a:solidFill>
              </a:rPr>
              <a:t> (Cam follower) </a:t>
            </a:r>
            <a:r>
              <a:rPr lang="th-TH" sz="3200" b="1" dirty="0">
                <a:solidFill>
                  <a:schemeClr val="tx1"/>
                </a:solidFill>
              </a:rPr>
              <a:t>ส่งต่อไปให้กับก้านกระทุ้ง ไปดันให้ กระเดื่องวาล์ว เกิดการ</a:t>
            </a:r>
            <a:r>
              <a:rPr lang="th-TH" sz="3200" b="1" dirty="0" smtClean="0">
                <a:solidFill>
                  <a:schemeClr val="tx1"/>
                </a:solidFill>
              </a:rPr>
              <a:t>กระเดื่องวาล์วกดวาล์วให้เปิด</a:t>
            </a:r>
            <a:endParaRPr lang="th-TH" sz="3200" b="1" dirty="0">
              <a:solidFill>
                <a:schemeClr val="tx1"/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chemeClr val="tx1"/>
                </a:solidFill>
              </a:rPr>
              <a:t>กระเดื่องวาล์ว (</a:t>
            </a:r>
            <a:r>
              <a:rPr lang="en-US" b="1" dirty="0">
                <a:solidFill>
                  <a:schemeClr val="tx1"/>
                </a:solidFill>
              </a:rPr>
              <a:t>Rocker arm) </a:t>
            </a: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28319"/>
            <a:ext cx="3816424" cy="338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37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6000" b="1" dirty="0" smtClean="0">
                <a:solidFill>
                  <a:schemeClr val="tx1"/>
                </a:solidFill>
              </a:rPr>
              <a:t>สปริงวาล์ว</a:t>
            </a:r>
            <a:endParaRPr lang="th-TH" sz="6000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991" y="2557463"/>
            <a:ext cx="4772367" cy="317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71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>
                <a:solidFill>
                  <a:schemeClr val="tx1"/>
                </a:solidFill>
              </a:rPr>
              <a:t>การทำงานของกลไกลิ้น</a:t>
            </a:r>
            <a:endParaRPr lang="th-TH" sz="54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72008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14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899592" y="2060848"/>
            <a:ext cx="7408333" cy="4104456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1.   </a:t>
            </a:r>
            <a:r>
              <a:rPr lang="th-TH" sz="3200" b="1" dirty="0">
                <a:solidFill>
                  <a:schemeClr val="tx1"/>
                </a:solidFill>
              </a:rPr>
              <a:t>ถอดจานจ่าย (ที่ติดกับฝาสูบออก</a:t>
            </a:r>
            <a:r>
              <a:rPr lang="th-TH" sz="3200" b="1" dirty="0" smtClean="0">
                <a:solidFill>
                  <a:schemeClr val="tx1"/>
                </a:solidFill>
              </a:rPr>
              <a:t>)</a:t>
            </a:r>
          </a:p>
          <a:p>
            <a:endParaRPr lang="en-US" sz="2800" dirty="0"/>
          </a:p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>
                <a:solidFill>
                  <a:schemeClr val="tx1"/>
                </a:solidFill>
              </a:rPr>
              <a:t>การถอดประกอบกลไกลิ้น</a:t>
            </a:r>
            <a:endParaRPr lang="th-TH" sz="5400" b="1" dirty="0">
              <a:solidFill>
                <a:schemeClr val="tx1"/>
              </a:solidFill>
            </a:endParaRPr>
          </a:p>
        </p:txBody>
      </p:sp>
      <p:pic>
        <p:nvPicPr>
          <p:cNvPr id="16" name="รูปภาพ 15"/>
          <p:cNvPicPr/>
          <p:nvPr/>
        </p:nvPicPr>
        <p:blipFill>
          <a:blip r:embed="rId2"/>
          <a:stretch>
            <a:fillRect/>
          </a:stretch>
        </p:blipFill>
        <p:spPr>
          <a:xfrm>
            <a:off x="2489060" y="2924944"/>
            <a:ext cx="3816424" cy="30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78504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2.</a:t>
            </a:r>
            <a:r>
              <a:rPr lang="th-TH" b="1" dirty="0">
                <a:solidFill>
                  <a:schemeClr val="tx1"/>
                </a:solidFill>
              </a:rPr>
              <a:t>  ถอดเสื้อท่อน้ำออก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3.</a:t>
            </a:r>
            <a:r>
              <a:rPr lang="th-TH" b="1" dirty="0">
                <a:solidFill>
                  <a:schemeClr val="tx1"/>
                </a:solidFill>
              </a:rPr>
              <a:t>  ถอดท่อร่วมไอเสีย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pic>
        <p:nvPicPr>
          <p:cNvPr id="4" name="ตัวแทนเนื้อหา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2204864"/>
            <a:ext cx="547260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2"/>
          <p:cNvSpPr>
            <a:spLocks noGrp="1"/>
          </p:cNvSpPr>
          <p:nvPr>
            <p:ph idx="1"/>
          </p:nvPr>
        </p:nvSpPr>
        <p:spPr>
          <a:xfrm>
            <a:off x="900113" y="908050"/>
            <a:ext cx="7407275" cy="4968875"/>
          </a:xfrm>
        </p:spPr>
        <p:txBody>
          <a:bodyPr/>
          <a:lstStyle/>
          <a:p>
            <a:r>
              <a:rPr lang="en-US" sz="3200" b="1" dirty="0"/>
              <a:t>4</a:t>
            </a:r>
            <a:r>
              <a:rPr lang="en-US" sz="3200" b="1" dirty="0" smtClean="0"/>
              <a:t>.  </a:t>
            </a:r>
            <a:r>
              <a:rPr lang="th-TH" sz="3200" b="1" dirty="0"/>
              <a:t>ถอดหัวเทียนทั้ง </a:t>
            </a:r>
            <a:r>
              <a:rPr lang="en-US" sz="3200" b="1" dirty="0"/>
              <a:t>4 </a:t>
            </a:r>
            <a:r>
              <a:rPr lang="th-TH" sz="3200" b="1" dirty="0" smtClean="0"/>
              <a:t>หัว</a:t>
            </a:r>
          </a:p>
          <a:p>
            <a:r>
              <a:rPr lang="en-US" sz="3200" b="1" dirty="0"/>
              <a:t>5.  </a:t>
            </a:r>
            <a:r>
              <a:rPr lang="th-TH" sz="3200" b="1" dirty="0"/>
              <a:t>ถอดปั๊มน้ำมันเชื้อเพลิง</a:t>
            </a:r>
            <a:endParaRPr lang="en-US" sz="3200" dirty="0"/>
          </a:p>
          <a:p>
            <a:r>
              <a:rPr lang="en-US" sz="3200" b="1" dirty="0" smtClean="0"/>
              <a:t>     </a:t>
            </a:r>
            <a:r>
              <a:rPr lang="th-TH" sz="3200" b="1" dirty="0" smtClean="0"/>
              <a:t>-ถอด</a:t>
            </a:r>
            <a:r>
              <a:rPr lang="th-TH" sz="3200" b="1" dirty="0"/>
              <a:t>ท่อน้ำเชื้อเพลิง</a:t>
            </a:r>
            <a:endParaRPr lang="en-US" sz="3200" b="1" dirty="0"/>
          </a:p>
          <a:p>
            <a:r>
              <a:rPr lang="th-TH" sz="3200" b="1" dirty="0" smtClean="0"/>
              <a:t>     -ถอด</a:t>
            </a:r>
            <a:r>
              <a:rPr lang="th-TH" sz="3200" b="1" dirty="0"/>
              <a:t>โบลต์ยึดปั๊มน้ำมันเชื้อเพลิง และหน้าแปลน</a:t>
            </a:r>
            <a:r>
              <a:rPr lang="th-TH" sz="3200" b="1" dirty="0" smtClean="0"/>
              <a:t>ปั๊ม</a:t>
            </a:r>
            <a:endParaRPr lang="en-US" sz="3200" b="1" dirty="0"/>
          </a:p>
          <a:p>
            <a:r>
              <a:rPr lang="en-US" sz="3200" b="1" dirty="0"/>
              <a:t>6.</a:t>
            </a:r>
            <a:r>
              <a:rPr lang="th-TH" sz="3200" b="1" dirty="0"/>
              <a:t>  ถอดคาร์บูเรเตอร์</a:t>
            </a:r>
            <a:endParaRPr lang="en-US" sz="3200" dirty="0"/>
          </a:p>
          <a:p>
            <a:endParaRPr lang="th-TH" dirty="0"/>
          </a:p>
        </p:txBody>
      </p:sp>
      <p:pic>
        <p:nvPicPr>
          <p:cNvPr id="5" name="รูปภาพ 4"/>
          <p:cNvPicPr/>
          <p:nvPr/>
        </p:nvPicPr>
        <p:blipFill>
          <a:blip r:embed="rId2"/>
          <a:stretch>
            <a:fillRect/>
          </a:stretch>
        </p:blipFill>
        <p:spPr>
          <a:xfrm>
            <a:off x="3635896" y="3284984"/>
            <a:ext cx="3600400" cy="271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2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h-TH" dirty="0"/>
              <a:t> </a:t>
            </a:r>
            <a:r>
              <a:rPr lang="en-US" sz="4800" b="1" dirty="0" smtClean="0">
                <a:solidFill>
                  <a:schemeClr val="tx1"/>
                </a:solidFill>
              </a:rPr>
              <a:t>7.</a:t>
            </a:r>
            <a:r>
              <a:rPr lang="th-TH" sz="4800" b="1" dirty="0" smtClean="0">
                <a:solidFill>
                  <a:schemeClr val="tx1"/>
                </a:solidFill>
              </a:rPr>
              <a:t>ถอด</a:t>
            </a:r>
            <a:r>
              <a:rPr lang="th-TH" sz="4800" b="1" dirty="0">
                <a:solidFill>
                  <a:schemeClr val="tx1"/>
                </a:solidFill>
              </a:rPr>
              <a:t>ท่อร่วมไอดี</a:t>
            </a:r>
          </a:p>
        </p:txBody>
      </p:sp>
      <p:pic>
        <p:nvPicPr>
          <p:cNvPr id="4" name="ตัวแทนเนื้อหา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2420888"/>
            <a:ext cx="554461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0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364697"/>
              </p:ext>
            </p:extLst>
          </p:nvPr>
        </p:nvGraphicFramePr>
        <p:xfrm>
          <a:off x="827584" y="1988840"/>
          <a:ext cx="7408862" cy="4248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8862"/>
              </a:tblGrid>
              <a:tr h="4248472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th-TH" sz="3200" b="1" dirty="0" smtClean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   -</a:t>
                      </a: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คลายโบลต์ยึดฝาประกับแบ</a:t>
                      </a:r>
                      <a:r>
                        <a:rPr lang="th-TH" sz="3200" b="1" dirty="0" err="1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ริ่ง</a:t>
                      </a: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ทีละน้อย เรียงตามลำดับหมายเลข 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ordia New"/>
                        <a:ea typeface="Cordia New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      -ถอดเพลาลูกเบี้ยว </a:t>
                      </a:r>
                      <a:r>
                        <a:rPr lang="th-TH" sz="3200" b="1" dirty="0" err="1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ซีล</a:t>
                      </a: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กันน้ำมัน และฝาประกับแบ</a:t>
                      </a:r>
                      <a:r>
                        <a:rPr lang="th-TH" sz="3200" b="1" dirty="0" err="1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ริ่ง</a:t>
                      </a:r>
                      <a:r>
                        <a:rPr lang="th-TH" sz="3200" b="1" dirty="0">
                          <a:solidFill>
                            <a:schemeClr val="tx1"/>
                          </a:solidFill>
                          <a:effectLst/>
                          <a:latin typeface="Cordia New"/>
                          <a:ea typeface="Cordia New"/>
                          <a:cs typeface="Angsana New"/>
                        </a:rPr>
                        <a:t>เพลาลูกเบี้ยว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ordia New"/>
                        <a:ea typeface="Cordia New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17" name="รูปภาพ 16"/>
          <p:cNvPicPr/>
          <p:nvPr/>
        </p:nvPicPr>
        <p:blipFill>
          <a:blip r:embed="rId2"/>
          <a:stretch>
            <a:fillRect/>
          </a:stretch>
        </p:blipFill>
        <p:spPr>
          <a:xfrm>
            <a:off x="2195736" y="3429000"/>
            <a:ext cx="4752528" cy="26642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68539" y="411062"/>
            <a:ext cx="3254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8.</a:t>
            </a:r>
            <a:r>
              <a:rPr lang="th-TH" sz="3600" b="1" dirty="0" smtClean="0"/>
              <a:t>ถอดเพลาลูกเบี้ยว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3518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827584" y="2276872"/>
            <a:ext cx="7408333" cy="3450696"/>
          </a:xfrm>
        </p:spPr>
        <p:txBody>
          <a:bodyPr/>
          <a:lstStyle/>
          <a:p>
            <a:r>
              <a:rPr lang="th-TH" sz="3200" b="1" dirty="0">
                <a:solidFill>
                  <a:schemeClr val="tx1"/>
                </a:solidFill>
              </a:rPr>
              <a:t>-คลายโบลต์ยึดฝาสูบออกทีละน้อยเรียงตามลำดับหมายเลขแสดงในภาพ จำนวน </a:t>
            </a:r>
            <a:r>
              <a:rPr lang="en-US" sz="3200" b="1" dirty="0">
                <a:solidFill>
                  <a:schemeClr val="tx1"/>
                </a:solidFill>
              </a:rPr>
              <a:t>3 </a:t>
            </a:r>
            <a:r>
              <a:rPr lang="th-TH" sz="3200" b="1" dirty="0">
                <a:solidFill>
                  <a:schemeClr val="tx1"/>
                </a:solidFill>
              </a:rPr>
              <a:t>ครั้ง</a:t>
            </a:r>
            <a:endParaRPr lang="en-US" sz="3200" b="1" dirty="0">
              <a:solidFill>
                <a:schemeClr val="tx1"/>
              </a:solidFill>
            </a:endParaRPr>
          </a:p>
          <a:p>
            <a:r>
              <a:rPr lang="th-TH" sz="3200" b="1" dirty="0">
                <a:solidFill>
                  <a:schemeClr val="tx1"/>
                </a:solidFill>
              </a:rPr>
              <a:t>-ยกฝาสูบออกจากเดือยบนเสื้อสูบ และวางบนแผ่นไม้บนโต๊ะทำงาน ถ้ายกฝาสูบออกยาก ให้ใช้เหล็กงัดส่วนที่ยื่นออกมาระหว่างฝาสูบ และเสื้อสูบ</a:t>
            </a:r>
            <a:r>
              <a:rPr lang="en-US" sz="3200" b="1" dirty="0">
                <a:solidFill>
                  <a:schemeClr val="tx1"/>
                </a:solidFill>
              </a:rPr>
              <a:t>  </a:t>
            </a:r>
          </a:p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th-TH" b="1" dirty="0">
                <a:solidFill>
                  <a:schemeClr val="tx1"/>
                </a:solidFill>
              </a:rPr>
              <a:t>ถอดและประกอบฝาสูบ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267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h-TH" b="1" dirty="0" smtClean="0">
                <a:solidFill>
                  <a:schemeClr val="tx1"/>
                </a:solidFill>
              </a:rPr>
              <a:t>หลักการถอดฝาสูบ</a:t>
            </a:r>
            <a:endParaRPr lang="th-TH" b="1" dirty="0">
              <a:solidFill>
                <a:schemeClr val="tx1"/>
              </a:solidFill>
            </a:endParaRPr>
          </a:p>
        </p:txBody>
      </p:sp>
      <p:pic>
        <p:nvPicPr>
          <p:cNvPr id="4" name="รูปภาพ 3" descr="4"/>
          <p:cNvPicPr/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3632923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ตัวแทนเนื้อหา 4" descr="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64904"/>
            <a:ext cx="3600400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547664" y="566124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การคลายฝาสูบ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5724128" y="566124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การขันฝาสูบ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213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003597"/>
              </p:ext>
            </p:extLst>
          </p:nvPr>
        </p:nvGraphicFramePr>
        <p:xfrm>
          <a:off x="251520" y="2311425"/>
          <a:ext cx="7660902" cy="3744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60902"/>
              </a:tblGrid>
              <a:tr h="37444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dirty="0" smtClean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- </a:t>
                      </a:r>
                      <a:r>
                        <a:rPr lang="th-TH" sz="3200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ตีเบอร์หรือทำเครื่องหมายลงบนวาล์วทุกตัว ด้วยเครื่องมือพิเศษ</a:t>
                      </a:r>
                      <a:endParaRPr lang="en-US" sz="2800" dirty="0"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- ใช้เครื่องมือพิเศษกดสปริงลิ้นและ ถอดประกับก้านลิ้น</a:t>
                      </a:r>
                      <a:endParaRPr lang="en-US" sz="2800" dirty="0">
                        <a:effectLst/>
                        <a:latin typeface="Angsana New" pitchFamily="18" charset="-34"/>
                        <a:ea typeface="Cordia New"/>
                        <a:cs typeface="Angsana New" pitchFamily="18" charset="-34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h-TH" b="1" dirty="0" smtClean="0">
                <a:solidFill>
                  <a:schemeClr val="tx1"/>
                </a:solidFill>
              </a:rPr>
              <a:t>การถอดลิ้นเครื่องยนต์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3356992"/>
            <a:ext cx="574227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    - ถอดแป้นของสปริงลิ้น สปริงลิ้นบ่ารองและลิ้น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    - ให้ทำเครื่องหมายที่หัวลิ้นทุกตัว</a:t>
            </a:r>
            <a:endParaRPr kumimoji="0" lang="th-TH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6683780" y="454402"/>
            <a:ext cx="1944216" cy="72008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hlinkClick r:id="rId2" action="ppaction://hlinkfile"/>
              </a:rPr>
              <a:t>วีดีโอ</a:t>
            </a:r>
            <a:endParaRPr lang="th-TH" dirty="0"/>
          </a:p>
        </p:txBody>
      </p:sp>
      <p:pic>
        <p:nvPicPr>
          <p:cNvPr id="9" name="รูปภาพ 8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3895601"/>
            <a:ext cx="3860639" cy="270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5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107504" y="2060848"/>
            <a:ext cx="7408333" cy="4641379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ใช้ไมโครมิเตอร์วัดเส้นผ่าศูนย์กลางของก้านวาล์ว</a:t>
            </a:r>
            <a:endParaRPr lang="en-US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วาล์วไอดี  </a:t>
            </a:r>
            <a:r>
              <a:rPr lang="en-US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8.473 – 8.489  </a:t>
            </a:r>
            <a:r>
              <a:rPr lang="th-TH" sz="3200" b="1" dirty="0" err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มม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.</a:t>
            </a:r>
            <a:endParaRPr lang="en-US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วาล์วไอเสีย  </a:t>
            </a:r>
            <a:r>
              <a:rPr lang="en-US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8.454 – 8.470  </a:t>
            </a:r>
            <a:r>
              <a:rPr lang="th-TH" sz="3200" b="1" dirty="0" err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มม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.</a:t>
            </a:r>
            <a:endParaRPr lang="en-US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วัดความยาวอิสระของสปริงวาล์ว</a:t>
            </a:r>
            <a:endParaRPr lang="en-US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ค่าจำกัดการซ่อม : </a:t>
            </a:r>
            <a:r>
              <a:rPr lang="en-US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35.8 </a:t>
            </a:r>
            <a:r>
              <a:rPr lang="th-TH" sz="3200" b="1" dirty="0" err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มม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. ( </a:t>
            </a:r>
            <a:r>
              <a:rPr lang="en-US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1.41 </a:t>
            </a:r>
            <a:r>
              <a:rPr lang="th-TH" sz="3200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นิ้ว)</a:t>
            </a:r>
            <a:endParaRPr lang="en-US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h-TH" b="1" dirty="0" smtClean="0">
                <a:solidFill>
                  <a:schemeClr val="tx1"/>
                </a:solidFill>
              </a:rPr>
              <a:t>การตรวจสอบ</a:t>
            </a:r>
            <a:endParaRPr lang="th-TH" b="1" dirty="0">
              <a:solidFill>
                <a:schemeClr val="tx1"/>
              </a:solidFill>
            </a:endParaRPr>
          </a:p>
        </p:txBody>
      </p:sp>
      <p:pic>
        <p:nvPicPr>
          <p:cNvPr id="4" name="รูปภาพ 3" descr="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80551"/>
            <a:ext cx="3456384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13177"/>
            <a:ext cx="2967236" cy="219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52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107504" y="1340768"/>
            <a:ext cx="5400599" cy="5517231"/>
          </a:xfrm>
        </p:spPr>
        <p:txBody>
          <a:bodyPr>
            <a:normAutofit/>
          </a:bodyPr>
          <a:lstStyle/>
          <a:p>
            <a:endParaRPr lang="en-US" sz="3200" b="1" dirty="0" smtClean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       </a:t>
            </a:r>
            <a:r>
              <a:rPr lang="th-TH" sz="3200" b="1" dirty="0">
                <a:solidFill>
                  <a:schemeClr val="tx1"/>
                </a:solidFill>
              </a:rPr>
              <a:t>ใช้ลูกยางบดลิ้นขนาดพอดีกับลิ้น กดลงบนหัวลิ้นแล้วหมุนก้านบดลิ้นไปมาอย่างช้า ๆ  หลังจากบดด้วยกากเพชรหยาบจนรอยบนหน้าสัมผัสหายไปแล้ว ใช้กากเพชรละเอียดบดอีกครั้งหนึ่งตามเดิม</a:t>
            </a:r>
            <a:endParaRPr lang="en-US" sz="3200" b="1" dirty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      </a:t>
            </a:r>
            <a:r>
              <a:rPr lang="th-TH" sz="3200" b="1" dirty="0">
                <a:solidFill>
                  <a:schemeClr val="tx1"/>
                </a:solidFill>
              </a:rPr>
              <a:t>บดน้ำมัน เมื่อหน้าสัมผัสลิ้นเรียบดีแล้วให้ล้างทำความสะอาดกากเพชร ที่ติดค้างให้หมด จากนั้นทาน้ำมันเครื่องที่หน้าสัมผัสของลิ้นแล้วบดอีกครั้งด้วยวิธีเดียวกัน</a:t>
            </a:r>
            <a:endParaRPr lang="en-US" sz="3200" b="1" dirty="0">
              <a:solidFill>
                <a:schemeClr val="tx1"/>
              </a:solidFill>
            </a:endParaRPr>
          </a:p>
          <a:p>
            <a:endParaRPr lang="th-TH" dirty="0"/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การบดลิ้นของเครื่องยนต์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pic>
        <p:nvPicPr>
          <p:cNvPr id="4" name="รูปภาพ 3"/>
          <p:cNvPicPr/>
          <p:nvPr/>
        </p:nvPicPr>
        <p:blipFill>
          <a:blip r:embed="rId2"/>
          <a:stretch>
            <a:fillRect/>
          </a:stretch>
        </p:blipFill>
        <p:spPr>
          <a:xfrm>
            <a:off x="5432113" y="3068960"/>
            <a:ext cx="347813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96</TotalTime>
  <Words>442</Words>
  <Application>Microsoft Office PowerPoint</Application>
  <PresentationFormat>นำเสนอทางหน้าจอ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รูปคลื่น</vt:lpstr>
      <vt:lpstr>การถอดประกอบชุดกลไกลิ้นของเครื่องยนต์ </vt:lpstr>
      <vt:lpstr>ชิ้นส่วนต่างๆของกลไกลิ้น</vt:lpstr>
      <vt:lpstr>ก้านกระทุ้ง(Pushrod) </vt:lpstr>
      <vt:lpstr>กระเดื่องวาล์ว (Rocker arm) </vt:lpstr>
      <vt:lpstr>สปริงวาล์ว</vt:lpstr>
      <vt:lpstr>การทำงานของกลไกลิ้น</vt:lpstr>
      <vt:lpstr>การถอดประกอบกลไกลิ้น</vt:lpstr>
      <vt:lpstr>2.  ถอดเสื้อท่อน้ำออก 3.  ถอดท่อร่วมไอเสีย </vt:lpstr>
      <vt:lpstr>งานนำเสนอ PowerPoint</vt:lpstr>
      <vt:lpstr> 7.ถอดท่อร่วมไอดี</vt:lpstr>
      <vt:lpstr>งานนำเสนอ PowerPoint</vt:lpstr>
      <vt:lpstr>ถอดและประกอบฝาสูบ </vt:lpstr>
      <vt:lpstr>หลักการถอดฝาสูบ</vt:lpstr>
      <vt:lpstr>การถอดลิ้นเครื่องยนต์</vt:lpstr>
      <vt:lpstr>การตรวจสอบ</vt:lpstr>
      <vt:lpstr>การบดลิ้นของเครื่องยนต์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การถอดประกอบชุดกลไกลิ้นของเครื่องยนต์ </dc:title>
  <dc:creator>KKD 2011 V.2</dc:creator>
  <cp:lastModifiedBy>KKD 2011 V.2</cp:lastModifiedBy>
  <cp:revision>11</cp:revision>
  <dcterms:created xsi:type="dcterms:W3CDTF">2012-01-24T22:53:43Z</dcterms:created>
  <dcterms:modified xsi:type="dcterms:W3CDTF">2012-01-25T02:15:00Z</dcterms:modified>
</cp:coreProperties>
</file>